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2" r:id="rId4"/>
    <p:sldId id="263" r:id="rId5"/>
    <p:sldId id="264" r:id="rId6"/>
    <p:sldId id="269" r:id="rId7"/>
    <p:sldId id="266" r:id="rId8"/>
    <p:sldId id="268" r:id="rId9"/>
    <p:sldId id="270" r:id="rId10"/>
    <p:sldId id="271" r:id="rId11"/>
    <p:sldId id="274" r:id="rId12"/>
    <p:sldId id="273" r:id="rId13"/>
    <p:sldId id="276" r:id="rId14"/>
    <p:sldId id="277" r:id="rId15"/>
    <p:sldId id="272" r:id="rId16"/>
    <p:sldId id="279" r:id="rId17"/>
    <p:sldId id="275" r:id="rId18"/>
    <p:sldId id="278" r:id="rId19"/>
    <p:sldId id="282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/>
    <p:restoredTop sz="83371"/>
  </p:normalViewPr>
  <p:slideViewPr>
    <p:cSldViewPr snapToGrid="0" snapToObjects="1" showGuides="1">
      <p:cViewPr varScale="1">
        <p:scale>
          <a:sx n="123" d="100"/>
          <a:sy n="123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bagarza/Dropbox/CHiRP%20MICRO%202020/chirp_motiv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Intel L2 TLB Miss Penalty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Years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Sandy Bridge      2011</c:v>
                </c:pt>
                <c:pt idx="1">
                  <c:v>Ivy Bridge    2012</c:v>
                </c:pt>
                <c:pt idx="2">
                  <c:v>Haswell     2013</c:v>
                </c:pt>
                <c:pt idx="3">
                  <c:v>Haswell Xeon    2014</c:v>
                </c:pt>
                <c:pt idx="4">
                  <c:v>Skylake  2015</c:v>
                </c:pt>
                <c:pt idx="5">
                  <c:v>Broadwell Xeon    2016</c:v>
                </c:pt>
                <c:pt idx="6">
                  <c:v>Coffee Lake 2017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16.3</c:v>
                </c:pt>
                <c:pt idx="1">
                  <c:v>18</c:v>
                </c:pt>
                <c:pt idx="2">
                  <c:v>17.100000000000001</c:v>
                </c:pt>
                <c:pt idx="3">
                  <c:v>16.8</c:v>
                </c:pt>
                <c:pt idx="4">
                  <c:v>212</c:v>
                </c:pt>
                <c:pt idx="5">
                  <c:v>272</c:v>
                </c:pt>
                <c:pt idx="6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B-C84A-9A50-E91BB5B0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-17"/>
        <c:axId val="1566442927"/>
        <c:axId val="1566444607"/>
      </c:barChart>
      <c:catAx>
        <c:axId val="156644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444607"/>
        <c:crosses val="autoZero"/>
        <c:auto val="1"/>
        <c:lblAlgn val="ctr"/>
        <c:lblOffset val="100"/>
        <c:noMultiLvlLbl val="0"/>
      </c:catAx>
      <c:valAx>
        <c:axId val="156644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Cycles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44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D8D2-4F98-174F-B6BA-DE78FD6C895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5F293-82AD-C24C-8026-52497C6EA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CHiRP</a:t>
            </a:r>
            <a:r>
              <a:rPr lang="en-US" dirty="0"/>
              <a:t> only accesses the prediction table during two events. Remember, due to high granularity, limited counter modification is necessary to ensure that oversaturation is avoided. </a:t>
            </a:r>
          </a:p>
          <a:p>
            <a:endParaRPr lang="en-US" dirty="0"/>
          </a:p>
          <a:p>
            <a:r>
              <a:rPr lang="en-US" dirty="0"/>
              <a:t>One event is on a hit to a TLB set that is </a:t>
            </a:r>
            <a:r>
              <a:rPr lang="en-US" u="sng" dirty="0"/>
              <a:t>different</a:t>
            </a:r>
            <a:r>
              <a:rPr lang="en-US" dirty="0"/>
              <a:t> from the one accessed last. &lt;click&gt;</a:t>
            </a:r>
          </a:p>
          <a:p>
            <a:endParaRPr lang="en-US" dirty="0"/>
          </a:p>
          <a:p>
            <a:r>
              <a:rPr lang="en-US" dirty="0"/>
              <a:t>We call this policy Selective Hit Update, and helps reduce the number of table accesses, minimizes counter saturation, and alone helps reduce average MPKI (or misses per 1000 instructions) by 5.85%. </a:t>
            </a:r>
          </a:p>
          <a:p>
            <a:r>
              <a:rPr lang="en-US" dirty="0"/>
              <a:t>A bit to track this “first hit” is kept for each TLB entry, but isn’t shown here. &lt;click&gt;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use the hit TLB entry’s signature to index the table . &lt;click&gt; &lt;click&gt; and decrement the corresponding 2-bit counter &lt;click&gt;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other event is on a TLB miss where there are no predicted-dead entries in the set. &lt;click&gt; Thus, we select the victim by LRU policy. &lt;click&gt;</a:t>
            </a:r>
          </a:p>
          <a:p>
            <a:endParaRPr lang="en-US" dirty="0"/>
          </a:p>
          <a:p>
            <a:r>
              <a:rPr lang="en-US" dirty="0"/>
              <a:t>We use this victim’s signature to index the table and increment the counter value. &lt;click&gt;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hardware overhead for </a:t>
            </a:r>
            <a:r>
              <a:rPr lang="en-US" dirty="0" err="1"/>
              <a:t>CHiRP</a:t>
            </a:r>
            <a:r>
              <a:rPr lang="en-US" dirty="0"/>
              <a:t> is quite small, on the order of Kilobytes, depending on the chosen prediction table size. </a:t>
            </a:r>
          </a:p>
          <a:p>
            <a:endParaRPr lang="en-US" dirty="0"/>
          </a:p>
          <a:p>
            <a:r>
              <a:rPr lang="en-US" dirty="0"/>
              <a:t>The structures are the modified L2 TLB and </a:t>
            </a:r>
            <a:r>
              <a:rPr lang="en-US" dirty="0" err="1"/>
              <a:t>CHiRP’s</a:t>
            </a:r>
            <a:r>
              <a:rPr lang="en-US" dirty="0"/>
              <a:t> prediction table and miscellaneous history registers. </a:t>
            </a:r>
          </a:p>
          <a:p>
            <a:endParaRPr lang="en-US" dirty="0"/>
          </a:p>
          <a:p>
            <a:r>
              <a:rPr lang="en-US" dirty="0" err="1"/>
              <a:t>CHiRP</a:t>
            </a:r>
            <a:r>
              <a:rPr lang="en-US" dirty="0"/>
              <a:t> does require modification to the L2 TLB to store metadata, but so would any prediction scheme, including LRU.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methodology had us extend the simulating infrastructure used in the recent Championship Value Prediction Competition, or CVP-1.</a:t>
            </a:r>
          </a:p>
          <a:p>
            <a:endParaRPr lang="en-US" dirty="0"/>
          </a:p>
          <a:p>
            <a:r>
              <a:rPr lang="en-US" dirty="0"/>
              <a:t>To avoid overfitting, we tested our replacement policies on over 870 industry-sourced long and short traces offered for CVP-1. </a:t>
            </a:r>
          </a:p>
          <a:p>
            <a:endParaRPr lang="en-US" dirty="0"/>
          </a:p>
          <a:p>
            <a:r>
              <a:rPr lang="en-US" dirty="0"/>
              <a:t>The types of workloads vary greatly and include the tired and true SPEC, to database traces, and “big data”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hardware configuration simulated is shown in this table. </a:t>
            </a:r>
          </a:p>
          <a:p>
            <a:endParaRPr lang="en-US" dirty="0"/>
          </a:p>
          <a:p>
            <a:r>
              <a:rPr lang="en-US" dirty="0"/>
              <a:t>Most of interest is the </a:t>
            </a:r>
            <a:r>
              <a:rPr lang="en-US" dirty="0" err="1"/>
              <a:t>CHiRP-ified</a:t>
            </a:r>
            <a:r>
              <a:rPr lang="en-US" dirty="0"/>
              <a:t> L2 Unified TLB, where we varied the TLB miss penalty from between 20 to 360 cycles.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left-hand plot shows the speedup results (over LRU) for these varied L2 TLB miss penalties.</a:t>
            </a:r>
          </a:p>
          <a:p>
            <a:endParaRPr lang="en-US" dirty="0"/>
          </a:p>
          <a:p>
            <a:r>
              <a:rPr lang="en-US" dirty="0"/>
              <a:t>Note that as the L2 TLB miss penalty increases, so do the speedups offered by predictive policies.</a:t>
            </a:r>
          </a:p>
          <a:p>
            <a:endParaRPr lang="en-US" dirty="0"/>
          </a:p>
          <a:p>
            <a:r>
              <a:rPr lang="en-US" dirty="0" err="1"/>
              <a:t>CHiRP’s</a:t>
            </a:r>
            <a:r>
              <a:rPr lang="en-US" dirty="0"/>
              <a:t> speedup value increase fastest, &lt;click&gt; and surpasses 10% for latencies greater than 320 cycles, not out of the realm of possibility given  computing workload trends!</a:t>
            </a:r>
          </a:p>
          <a:p>
            <a:endParaRPr lang="en-US" dirty="0"/>
          </a:p>
          <a:p>
            <a:r>
              <a:rPr lang="en-US" dirty="0"/>
              <a:t>Other policies, however, flatten out to a max speedup of 3% by the 320 cycle mark.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6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this plot, only assuming a 150 cycle miss penalty, we generate the box and whisker plot on the right.</a:t>
            </a:r>
          </a:p>
          <a:p>
            <a:endParaRPr lang="en-US" dirty="0"/>
          </a:p>
          <a:p>
            <a:r>
              <a:rPr lang="en-US" dirty="0"/>
              <a:t>Note how random outperforms LRU overall, &lt;click&gt; if only a little at 0.42%</a:t>
            </a:r>
          </a:p>
          <a:p>
            <a:endParaRPr lang="en-US" dirty="0"/>
          </a:p>
          <a:p>
            <a:r>
              <a:rPr lang="en-US" dirty="0"/>
              <a:t>&lt;3 clicks&gt; </a:t>
            </a:r>
            <a:r>
              <a:rPr lang="en-US" dirty="0" err="1"/>
              <a:t>SHiP</a:t>
            </a:r>
            <a:r>
              <a:rPr lang="en-US" dirty="0"/>
              <a:t> and GHRP do little better than LRU at 0.13% and 0.94% respectively. This is likely due to the latencies incurred from their multiple accesses to their prediction tables.</a:t>
            </a:r>
          </a:p>
          <a:p>
            <a:endParaRPr lang="en-US" dirty="0"/>
          </a:p>
          <a:p>
            <a:r>
              <a:rPr lang="en-US" dirty="0" err="1"/>
              <a:t>CHiRP</a:t>
            </a:r>
            <a:r>
              <a:rPr lang="en-US" dirty="0"/>
              <a:t> outperforms them all at 4.8% speedup.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with reduced prediction table sizes, </a:t>
            </a:r>
            <a:r>
              <a:rPr lang="en-US" dirty="0" err="1"/>
              <a:t>CHiRP</a:t>
            </a:r>
            <a:r>
              <a:rPr lang="en-US" dirty="0"/>
              <a:t> still offer MPKI improvements.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just a 128B prediction table, </a:t>
            </a:r>
            <a:r>
              <a:rPr lang="en-US" dirty="0" err="1"/>
              <a:t>CHiRP</a:t>
            </a:r>
            <a:r>
              <a:rPr lang="en-US" dirty="0"/>
              <a:t> improves MPKI by 7%, much more than any of the other policies at full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r>
              <a:rPr lang="en-US" dirty="0"/>
              <a:t>In our configurations based on industry sources, </a:t>
            </a:r>
            <a:r>
              <a:rPr lang="en-US" dirty="0" err="1"/>
              <a:t>CHiRP</a:t>
            </a:r>
            <a:r>
              <a:rPr lang="en-US" dirty="0"/>
              <a:t> comprises a 6% TLB overhead with a 1KB prediction table.</a:t>
            </a:r>
          </a:p>
          <a:p>
            <a:br>
              <a:rPr lang="en-US" dirty="0"/>
            </a:br>
            <a:r>
              <a:rPr lang="en-US" dirty="0"/>
              <a:t>While </a:t>
            </a:r>
            <a:r>
              <a:rPr lang="en-US" dirty="0" err="1"/>
              <a:t>CHiRP</a:t>
            </a:r>
            <a:r>
              <a:rPr lang="en-US" dirty="0"/>
              <a:t> is more complex than LRU, it still is lightweight because it HAS to be, due to timing constraints.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2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focused on the more common 4KB page, but we would like to support variable sizing. </a:t>
            </a:r>
          </a:p>
          <a:p>
            <a:endParaRPr lang="en-US" dirty="0"/>
          </a:p>
          <a:p>
            <a:r>
              <a:rPr lang="en-US" dirty="0"/>
              <a:t>We have to account for the cost of moving large pages to and from memory.</a:t>
            </a:r>
          </a:p>
          <a:p>
            <a:r>
              <a:rPr lang="en-US" dirty="0"/>
              <a:t>We have to consider whether a 4 KB page may suffice or of it’s getting re-referenced more often.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this work investigated the effect of replacement policy with TLBs</a:t>
            </a:r>
          </a:p>
          <a:p>
            <a:br>
              <a:rPr lang="en-US" dirty="0"/>
            </a:br>
            <a:r>
              <a:rPr lang="en-US" dirty="0"/>
              <a:t>We show how previous predictive policies for other caching structures are not plug-and-play for the TLB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does not increase for global PC history length more than 15. However, by combining branch history into the signature, </a:t>
            </a:r>
            <a:r>
              <a:rPr lang="en-US" dirty="0" err="1"/>
              <a:t>CHiRP</a:t>
            </a:r>
            <a:r>
              <a:rPr lang="en-US" dirty="0"/>
              <a:t> can benefit from history lengths longer than 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TLB hit, the processor benefits from a quick…</a:t>
            </a:r>
          </a:p>
          <a:p>
            <a:endParaRPr lang="en-US" dirty="0"/>
          </a:p>
          <a:p>
            <a:r>
              <a:rPr lang="en-US" dirty="0"/>
              <a:t>However, on a miss,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address translation must be looked up via the page table in a process called a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table walk,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possibly requiring multiple memory accesses and computations.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Intel’s recent Sunny Cove core architecture, for example, has a </a:t>
            </a:r>
            <a:r>
              <a:rPr lang="en-US" u="none" dirty="0"/>
              <a:t>five level radix page tabling </a:t>
            </a:r>
            <a:r>
              <a:rPr lang="en-US" dirty="0"/>
              <a:t>structure.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one can imagine, this look-up process is slow and time-consuming relative to processing speeds, incurring up to hundreds of extra cycles in penalty.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TLBs are on the critical path, they are limited in their size (and reach) due to timing, power, and area constraints. 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9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shows that the two lower-order bits of a PC address (bits 2 and 3) contain important information, as indicated by their higher-weight (lighter-color)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make matters worse, newer compute workloads trend ever larger in code footprint and working set sizes, putting tremendous stress on the critical path to memory.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lessen the page walk penalty, structures like hierarchical TLBs and special MMU caches have been proposed, but scaling the memory wall offers architects only so much.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Recent Intel architectures reveal L2 TLB miss penalties above 100 cycles each even with these mitigation techniques in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such, TLBs must make the best use of their small sizes and maintain only useful page translations that are likely to be re-referenced.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0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inspires our goal of improving TLB performance…</a:t>
            </a:r>
          </a:p>
          <a:p>
            <a:br>
              <a:rPr lang="en-US" dirty="0"/>
            </a:br>
            <a:r>
              <a:rPr lang="en-US" dirty="0"/>
              <a:t>We note that the Least Recent Used policy seems ubiquitous in TLBs but surprisingly find little else mentioned in the literature.</a:t>
            </a:r>
          </a:p>
          <a:p>
            <a:endParaRPr lang="en-US" dirty="0"/>
          </a:p>
          <a:p>
            <a:r>
              <a:rPr lang="en-US" dirty="0"/>
              <a:t>We also note that TLBs have access patterns similar to caches’ albeit at a larger granularity from 64B to 4KB for a page. </a:t>
            </a:r>
          </a:p>
          <a:p>
            <a:endParaRPr lang="en-US" dirty="0"/>
          </a:p>
          <a:p>
            <a:r>
              <a:rPr lang="en-US" dirty="0"/>
              <a:t>Also, TLBs are tagged..</a:t>
            </a:r>
          </a:p>
          <a:p>
            <a:endParaRPr lang="en-US" dirty="0"/>
          </a:p>
          <a:p>
            <a:r>
              <a:rPr lang="en-US" dirty="0"/>
              <a:t>&lt;click&gt; So why not apply prior predictive replacement policies?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the two current known TLB replacement policies, LRU and Random, and three cache-based policies.</a:t>
            </a:r>
          </a:p>
          <a:p>
            <a:endParaRPr lang="en-US" dirty="0"/>
          </a:p>
          <a:p>
            <a:r>
              <a:rPr lang="en-US" dirty="0"/>
              <a:t>We focus on the L2 TLB because it has been found to account for the most of the cycles spent in the TLB miss handler</a:t>
            </a:r>
          </a:p>
          <a:p>
            <a:endParaRPr lang="en-US" dirty="0"/>
          </a:p>
          <a:p>
            <a:r>
              <a:rPr lang="en-US" dirty="0"/>
              <a:t>&lt;click&gt; However we have a problem… </a:t>
            </a:r>
          </a:p>
          <a:p>
            <a:endParaRPr lang="en-US" dirty="0"/>
          </a:p>
          <a:p>
            <a:r>
              <a:rPr lang="en-US" dirty="0"/>
              <a:t>To the right is a heat map which shows hot and cold TLB entries for various benchmarks of interest among the replacement policies considered.  </a:t>
            </a:r>
          </a:p>
          <a:p>
            <a:endParaRPr lang="en-US" dirty="0"/>
          </a:p>
          <a:p>
            <a:r>
              <a:rPr lang="en-US" dirty="0"/>
              <a:t>Darker colored entries denote TLB entries that are dead, or not re-referenced often. These entries should be kicked out to make way for more useful data. </a:t>
            </a:r>
          </a:p>
          <a:p>
            <a:endParaRPr lang="en-US" dirty="0"/>
          </a:p>
          <a:p>
            <a:r>
              <a:rPr lang="en-US" dirty="0"/>
              <a:t>Optimally, we wish a heat map to show light-colored entries signifying frequent entry re-referencing, a sign of a useful cache structure. </a:t>
            </a:r>
          </a:p>
          <a:p>
            <a:endParaRPr lang="en-US" dirty="0"/>
          </a:p>
          <a:p>
            <a:r>
              <a:rPr lang="en-US" dirty="0"/>
              <a:t>Surprisingly, even Random replacement maintains hotter entries in the TLB compared to an LRU policy.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applying these predictive replacement policies, we made the following observations.</a:t>
            </a:r>
          </a:p>
          <a:p>
            <a:endParaRPr lang="en-US" dirty="0"/>
          </a:p>
          <a:p>
            <a:r>
              <a:rPr lang="en-US" dirty="0"/>
              <a:t>First, the replacement algorithms’ inaccuracies were found to be due to intra-set </a:t>
            </a:r>
            <a:r>
              <a:rPr lang="en-US" dirty="0" err="1"/>
              <a:t>conficts</a:t>
            </a:r>
            <a:r>
              <a:rPr lang="en-US" dirty="0"/>
              <a:t>, not inter-set.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find that a TLB entry may experience many hits from one or more PCs that map to the same entry before it is eventually evicted.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a larger range of unique addresses map to the same entry in the TLB compared to accesses to a block in a cache.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follows to the second observation that the coarse-grained…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auses the prediction counters of policies to saturate too quickly, rendering the predictors ineffective.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TLB replacement policy needs to be more selective in when to update prediction counters so as to avoid such oversaturation.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while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revious work has shown that longer PC histories alone benefit predictive replacement policies in the LLC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-cache, this is not the case in the TLB.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branch path history does help. This is likely due to the fact that L2 TLB accesses come from both data and instructions in the first-level TLBs.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branch histories, in particular, can reflect the data accesses when the global path history may not.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These observations lead to us proposing…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As we mentioned, </a:t>
            </a:r>
            <a:r>
              <a:rPr lang="en-US" dirty="0" err="1">
                <a:cs typeface="Calibri"/>
              </a:rPr>
              <a:t>CHiRP</a:t>
            </a:r>
            <a:r>
              <a:rPr lang="en-US" dirty="0">
                <a:cs typeface="Calibri"/>
              </a:rPr>
              <a:t> uses a specially designed history signature, made </a:t>
            </a:r>
            <a:r>
              <a:rPr lang="en-US" sz="1200" dirty="0"/>
              <a:t>by combining three control-flow histories with current-time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200" dirty="0"/>
              <a:t>) PC.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>
                <a:cs typeface="Calibri"/>
              </a:rPr>
              <a:t> Making the signature a combination rather than keeping all the histories as signatures reduces hardware storage and prediction time.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 that we store PC value history, not outcome history. Specific-order bits from Branch and Path PCs are stored and then combined together to for the signature.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More information on signature generation, including which bits are used, shifted, and how they’re combined and stored can be found in the paper (and I do have supplemental slides on it)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now, it’s sufficient to know that this signature is stored in its associated TLB entry, and is used to index the </a:t>
            </a:r>
            <a:r>
              <a:rPr lang="en-US" dirty="0" err="1">
                <a:cs typeface="Calibri"/>
              </a:rPr>
              <a:t>CHiRP</a:t>
            </a:r>
            <a:r>
              <a:rPr lang="en-US" dirty="0">
                <a:cs typeface="Calibri"/>
              </a:rPr>
              <a:t> prediction table. &lt;click&gt;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reuse prediction for the entry is also stored within it. </a:t>
            </a:r>
          </a:p>
          <a:p>
            <a:endParaRPr lang="en-US" dirty="0"/>
          </a:p>
          <a:p>
            <a:r>
              <a:rPr lang="en-US" dirty="0"/>
              <a:t>This prediction is computed beforehand by the previous access to the entry.</a:t>
            </a:r>
          </a:p>
          <a:p>
            <a:endParaRPr lang="en-US" dirty="0"/>
          </a:p>
          <a:p>
            <a:r>
              <a:rPr lang="en-US" dirty="0"/>
              <a:t>The diagram to the right shows how a TLB entry’s signature leads to its own reuse prediction.</a:t>
            </a:r>
          </a:p>
          <a:p>
            <a:endParaRPr lang="en-US" dirty="0"/>
          </a:p>
          <a:p>
            <a:r>
              <a:rPr lang="en-US" dirty="0"/>
              <a:t>First, the signature &lt;click&gt; in the TLB entry is hashed &lt;click&gt; to index the </a:t>
            </a:r>
            <a:r>
              <a:rPr lang="en-US" dirty="0" err="1"/>
              <a:t>CHiRP</a:t>
            </a:r>
            <a:r>
              <a:rPr lang="en-US" dirty="0"/>
              <a:t> prediction table. &lt;click&gt;</a:t>
            </a:r>
          </a:p>
          <a:p>
            <a:endParaRPr lang="en-US" dirty="0"/>
          </a:p>
          <a:p>
            <a:r>
              <a:rPr lang="en-US" dirty="0"/>
              <a:t>Next, this indexed counter is </a:t>
            </a:r>
            <a:r>
              <a:rPr lang="en-US" dirty="0" err="1"/>
              <a:t>thresholded</a:t>
            </a:r>
            <a:r>
              <a:rPr lang="en-US" dirty="0"/>
              <a:t>, &lt;click&gt; and if found to be greater than the threshold, a prediction &lt;click&gt; that the entry “dead” is placed in its TLB entry. &lt;click&gt;</a:t>
            </a:r>
          </a:p>
          <a:p>
            <a:br>
              <a:rPr lang="en-US" dirty="0"/>
            </a:br>
            <a:r>
              <a:rPr lang="en-US" dirty="0"/>
              <a:t>If the counter is less than the threshold, a prediction that the entry is “alive” is placed instead. </a:t>
            </a:r>
          </a:p>
          <a:p>
            <a:endParaRPr lang="en-US" dirty="0"/>
          </a:p>
          <a:p>
            <a:r>
              <a:rPr lang="en-US" dirty="0"/>
              <a:t>This stored prediction is “one ahead”. As in, the prediction stored is for the NEXT TIME the entry is accessed. This ensures the prediction computation is off the critical path.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5F293-82AD-C24C-8026-52497C6EA9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7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102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407696"/>
            <a:ext cx="11277597" cy="4876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0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1027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07696"/>
            <a:ext cx="11277597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938"/>
            <a:ext cx="11277597" cy="102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6890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6890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0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10271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3896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45896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483896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45896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102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576"/>
            <a:ext cx="2852928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599576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38049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9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127759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528816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7C860D67-0CB3-C840-A87E-ED69E66865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ED023-17E7-084E-AD37-470FB825F6F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" b="99785" l="0" r="100000">
                        <a14:backgroundMark x1="12236" y1="36129" x2="40506" y2="15484"/>
                        <a14:backgroundMark x1="20675" y1="17419" x2="20675" y2="17419"/>
                        <a14:backgroundMark x1="34810" y1="44301" x2="34810" y2="44301"/>
                        <a14:backgroundMark x1="36287" y1="43011" x2="39030" y2="38495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" r="-182" b="976"/>
          <a:stretch/>
        </p:blipFill>
        <p:spPr>
          <a:xfrm>
            <a:off x="22840" y="5706938"/>
            <a:ext cx="1326458" cy="1132774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0DF8CB9-A933-CC46-9325-EDA11165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6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D518-1ABA-E547-9748-1A03E4B62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CHiRP</a:t>
            </a:r>
            <a:r>
              <a:rPr lang="en-US" dirty="0"/>
              <a:t>: Control-Flow History Reuse Prediction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1A676-F667-B249-B284-BA923861D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20369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Samira </a:t>
            </a:r>
            <a:r>
              <a:rPr lang="en-US" dirty="0" err="1"/>
              <a:t>Mirbagher-Ajorpaz</a:t>
            </a:r>
            <a:r>
              <a:rPr lang="en-US" baseline="30000" dirty="0"/>
              <a:t>❈✦</a:t>
            </a:r>
            <a:r>
              <a:rPr lang="en-US" dirty="0"/>
              <a:t>, </a:t>
            </a:r>
            <a:r>
              <a:rPr lang="en-US" b="1" dirty="0"/>
              <a:t>Elba Garza</a:t>
            </a:r>
            <a:r>
              <a:rPr lang="en-US" baseline="30000" dirty="0"/>
              <a:t>❈</a:t>
            </a:r>
            <a:r>
              <a:rPr lang="en-US" dirty="0"/>
              <a:t>, Gilles </a:t>
            </a:r>
            <a:r>
              <a:rPr lang="en-US" dirty="0" err="1"/>
              <a:t>Pokam</a:t>
            </a:r>
            <a:r>
              <a:rPr lang="en-US" baseline="30000" dirty="0"/>
              <a:t>✢</a:t>
            </a:r>
            <a:r>
              <a:rPr lang="en-US" dirty="0"/>
              <a:t>, and </a:t>
            </a:r>
          </a:p>
          <a:p>
            <a:r>
              <a:rPr lang="en-US" dirty="0"/>
              <a:t>Daniel A. Jiménez</a:t>
            </a:r>
            <a:r>
              <a:rPr lang="en-US" baseline="30000" dirty="0"/>
              <a:t>❈</a:t>
            </a:r>
          </a:p>
          <a:p>
            <a:endParaRPr lang="en-US" baseline="30000" dirty="0"/>
          </a:p>
          <a:p>
            <a:r>
              <a:rPr lang="en-US" sz="2000" baseline="30000" dirty="0"/>
              <a:t>❈</a:t>
            </a:r>
            <a:r>
              <a:rPr lang="en-US" sz="2000" dirty="0"/>
              <a:t>Texas A&amp;M University</a:t>
            </a:r>
          </a:p>
          <a:p>
            <a:r>
              <a:rPr lang="en-US" sz="2000" baseline="30000" dirty="0"/>
              <a:t>✢</a:t>
            </a:r>
            <a:r>
              <a:rPr lang="en-US" sz="2000" dirty="0"/>
              <a:t>Intel Labs</a:t>
            </a:r>
          </a:p>
          <a:p>
            <a:r>
              <a:rPr lang="en-US" sz="2000" baseline="30000" dirty="0"/>
              <a:t>✦</a:t>
            </a:r>
            <a:r>
              <a:rPr lang="en-US" sz="2000" dirty="0"/>
              <a:t>University of California – San Diego</a:t>
            </a:r>
          </a:p>
        </p:txBody>
      </p:sp>
    </p:spTree>
    <p:extLst>
      <p:ext uri="{BB962C8B-B14F-4D97-AF65-F5344CB8AC3E}">
        <p14:creationId xmlns:p14="http://schemas.microsoft.com/office/powerpoint/2010/main" val="359563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07696"/>
            <a:ext cx="5486399" cy="42120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600" dirty="0"/>
              <a:t>On TLB hit:</a:t>
            </a:r>
          </a:p>
          <a:p>
            <a:pPr marL="406400" lvl="1" indent="-131763"/>
            <a:r>
              <a:rPr lang="en-US" sz="2200" dirty="0">
                <a:cs typeface="Calibri"/>
              </a:rPr>
              <a:t>Use hit entry signature to index prediction table</a:t>
            </a:r>
          </a:p>
          <a:p>
            <a:pPr lvl="1"/>
            <a:r>
              <a:rPr lang="en-US" sz="2200" dirty="0">
                <a:cs typeface="Calibri"/>
              </a:rPr>
              <a:t>Decrement counter value to keep it below threshold &amp; “alive”</a:t>
            </a:r>
          </a:p>
          <a:p>
            <a:endParaRPr lang="en-US" sz="2600" dirty="0">
              <a:cs typeface="Calibri"/>
            </a:endParaRPr>
          </a:p>
          <a:p>
            <a:r>
              <a:rPr lang="en-US" sz="2600" dirty="0">
                <a:cs typeface="Calibri"/>
              </a:rPr>
              <a:t>On TLB miss:</a:t>
            </a:r>
          </a:p>
          <a:p>
            <a:pPr lvl="1"/>
            <a:r>
              <a:rPr lang="en-US" sz="2200" dirty="0">
                <a:cs typeface="Calibri"/>
              </a:rPr>
              <a:t>Select LRU victim from TLB</a:t>
            </a:r>
          </a:p>
          <a:p>
            <a:pPr lvl="1"/>
            <a:r>
              <a:rPr lang="en-US" sz="2200" dirty="0">
                <a:cs typeface="Calibri"/>
              </a:rPr>
              <a:t>Use victim signature to access prediction table</a:t>
            </a:r>
          </a:p>
          <a:p>
            <a:pPr lvl="1"/>
            <a:r>
              <a:rPr lang="en-US" sz="2200" dirty="0">
                <a:cs typeface="Calibri"/>
              </a:rPr>
              <a:t>Increment counter value—eventually will be above threshold &amp; predicted dead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528816"/>
            <a:ext cx="1422400" cy="329184"/>
          </a:xfrm>
        </p:spPr>
        <p:txBody>
          <a:bodyPr/>
          <a:lstStyle/>
          <a:p>
            <a:fld id="{7C860D67-0CB3-C840-A87E-ED69E668656E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90F6A-1A76-EE4C-BC4F-0E17A37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CHiRP</a:t>
            </a:r>
            <a:r>
              <a:rPr lang="en-US" dirty="0"/>
              <a:t>: Prediction Updates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0AB220-6B48-764A-941D-21922382EAF9}"/>
              </a:ext>
            </a:extLst>
          </p:cNvPr>
          <p:cNvSpPr txBox="1"/>
          <p:nvPr/>
        </p:nvSpPr>
        <p:spPr>
          <a:xfrm>
            <a:off x="7711999" y="835621"/>
            <a:ext cx="1827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Hit TLB Entry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CF3FE-5543-0642-8D24-720AC4259C11}"/>
              </a:ext>
            </a:extLst>
          </p:cNvPr>
          <p:cNvGrpSpPr/>
          <p:nvPr/>
        </p:nvGrpSpPr>
        <p:grpSpPr>
          <a:xfrm>
            <a:off x="6194858" y="1975104"/>
            <a:ext cx="1787854" cy="4130728"/>
            <a:chOff x="7696305" y="713663"/>
            <a:chExt cx="1787854" cy="41307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30F727-E96A-4A60-815F-242DD6D235D2}"/>
                </a:ext>
              </a:extLst>
            </p:cNvPr>
            <p:cNvSpPr/>
            <p:nvPr/>
          </p:nvSpPr>
          <p:spPr>
            <a:xfrm>
              <a:off x="7696305" y="908468"/>
              <a:ext cx="1787768" cy="478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51F471-656A-4163-835E-87323E9D4982}"/>
                </a:ext>
              </a:extLst>
            </p:cNvPr>
            <p:cNvSpPr/>
            <p:nvPr/>
          </p:nvSpPr>
          <p:spPr>
            <a:xfrm>
              <a:off x="7696305" y="1387159"/>
              <a:ext cx="1787768" cy="478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0A5027-E366-4955-8FD5-FB3DA7821586}"/>
                </a:ext>
              </a:extLst>
            </p:cNvPr>
            <p:cNvSpPr/>
            <p:nvPr/>
          </p:nvSpPr>
          <p:spPr>
            <a:xfrm>
              <a:off x="7696305" y="1865851"/>
              <a:ext cx="1787768" cy="478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C1B48E-E6BA-45C9-B12E-C0AF36860173}"/>
                </a:ext>
              </a:extLst>
            </p:cNvPr>
            <p:cNvSpPr/>
            <p:nvPr/>
          </p:nvSpPr>
          <p:spPr>
            <a:xfrm>
              <a:off x="7696305" y="2344543"/>
              <a:ext cx="1787768" cy="4786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589BC0-9B0A-4B71-AA38-663A8F4C5CAD}"/>
                </a:ext>
              </a:extLst>
            </p:cNvPr>
            <p:cNvSpPr/>
            <p:nvPr/>
          </p:nvSpPr>
          <p:spPr>
            <a:xfrm>
              <a:off x="7696305" y="2823235"/>
              <a:ext cx="1787768" cy="478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55354F-5685-4175-822D-EE2D54463C74}"/>
                </a:ext>
              </a:extLst>
            </p:cNvPr>
            <p:cNvSpPr/>
            <p:nvPr/>
          </p:nvSpPr>
          <p:spPr>
            <a:xfrm>
              <a:off x="7696305" y="3292158"/>
              <a:ext cx="1787768" cy="478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043D26-EB22-4649-A514-C62C755DB0AB}"/>
                </a:ext>
              </a:extLst>
            </p:cNvPr>
            <p:cNvSpPr/>
            <p:nvPr/>
          </p:nvSpPr>
          <p:spPr>
            <a:xfrm>
              <a:off x="7696305" y="3770850"/>
              <a:ext cx="1787768" cy="478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59D643E-28CF-4E27-B120-597DF96915E0}"/>
                </a:ext>
              </a:extLst>
            </p:cNvPr>
            <p:cNvCxnSpPr>
              <a:cxnSpLocks/>
            </p:cNvCxnSpPr>
            <p:nvPr/>
          </p:nvCxnSpPr>
          <p:spPr>
            <a:xfrm>
              <a:off x="7696305" y="717970"/>
              <a:ext cx="0" cy="4126421"/>
            </a:xfrm>
            <a:prstGeom prst="straightConnector1">
              <a:avLst/>
            </a:prstGeom>
            <a:ln w="412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18F3AC6-2F7E-4AC8-AE54-023F0974AEB4}"/>
                </a:ext>
              </a:extLst>
            </p:cNvPr>
            <p:cNvCxnSpPr>
              <a:cxnSpLocks/>
            </p:cNvCxnSpPr>
            <p:nvPr/>
          </p:nvCxnSpPr>
          <p:spPr>
            <a:xfrm>
              <a:off x="9484159" y="713663"/>
              <a:ext cx="0" cy="4126421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6A872D5-C0C3-7549-AAC9-AA191547A154}"/>
              </a:ext>
            </a:extLst>
          </p:cNvPr>
          <p:cNvCxnSpPr>
            <a:cxnSpLocks/>
            <a:endCxn id="23" idx="3"/>
          </p:cNvCxnSpPr>
          <p:nvPr/>
        </p:nvCxnSpPr>
        <p:spPr>
          <a:xfrm rot="10800000" flipV="1">
            <a:off x="7982626" y="2055940"/>
            <a:ext cx="2431374" cy="178938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0E2917-8180-D846-969E-E881AB2D3FBB}"/>
              </a:ext>
            </a:extLst>
          </p:cNvPr>
          <p:cNvGrpSpPr/>
          <p:nvPr/>
        </p:nvGrpSpPr>
        <p:grpSpPr>
          <a:xfrm>
            <a:off x="6096000" y="1196875"/>
            <a:ext cx="5226518" cy="456566"/>
            <a:chOff x="2809511" y="5370284"/>
            <a:chExt cx="5226518" cy="456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8A9516-1BE1-A643-8ED9-E0FEF9A0751C}"/>
                </a:ext>
              </a:extLst>
            </p:cNvPr>
            <p:cNvSpPr/>
            <p:nvPr/>
          </p:nvSpPr>
          <p:spPr>
            <a:xfrm>
              <a:off x="2809511" y="5370284"/>
              <a:ext cx="5226518" cy="456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4195E8F-A1C4-DB4D-BE8F-E29A57C5D226}"/>
                </a:ext>
              </a:extLst>
            </p:cNvPr>
            <p:cNvSpPr/>
            <p:nvPr/>
          </p:nvSpPr>
          <p:spPr>
            <a:xfrm>
              <a:off x="2883032" y="5431536"/>
              <a:ext cx="785732" cy="346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Calibri"/>
                </a:rPr>
                <a:t>valid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AB5ADF-8588-2D45-9889-D2D639A0E0A7}"/>
                </a:ext>
              </a:extLst>
            </p:cNvPr>
            <p:cNvSpPr/>
            <p:nvPr/>
          </p:nvSpPr>
          <p:spPr>
            <a:xfrm>
              <a:off x="4996756" y="5431536"/>
              <a:ext cx="1201587" cy="346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Calibri"/>
                </a:rPr>
                <a:t>LRU stack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78A1A6-1F9F-CF4B-9466-CAEF75EAAC7D}"/>
                </a:ext>
              </a:extLst>
            </p:cNvPr>
            <p:cNvSpPr/>
            <p:nvPr/>
          </p:nvSpPr>
          <p:spPr>
            <a:xfrm>
              <a:off x="6253219" y="5431536"/>
              <a:ext cx="1703338" cy="347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cs typeface="Calibri"/>
                </a:rPr>
                <a:t>Signature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187710-9A80-FE47-BF53-2219CCB0192D}"/>
                </a:ext>
              </a:extLst>
            </p:cNvPr>
            <p:cNvSpPr/>
            <p:nvPr/>
          </p:nvSpPr>
          <p:spPr>
            <a:xfrm>
              <a:off x="3727752" y="5431536"/>
              <a:ext cx="1208384" cy="347472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Prediction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97F9FC-9656-A24D-BFB1-5632C12D2ECF}"/>
              </a:ext>
            </a:extLst>
          </p:cNvPr>
          <p:cNvSpPr txBox="1"/>
          <p:nvPr/>
        </p:nvSpPr>
        <p:spPr>
          <a:xfrm>
            <a:off x="7811900" y="786719"/>
            <a:ext cx="2144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LRU Victim</a:t>
            </a:r>
            <a:r>
              <a:rPr lang="en-US" dirty="0"/>
              <a:t> TLB Entry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6A4D37-3B27-8643-9DBE-1EDA89708842}"/>
              </a:ext>
            </a:extLst>
          </p:cNvPr>
          <p:cNvSpPr txBox="1"/>
          <p:nvPr/>
        </p:nvSpPr>
        <p:spPr>
          <a:xfrm>
            <a:off x="9683642" y="4548253"/>
            <a:ext cx="232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Hit!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Access to set which is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different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from the last accessed set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4C34FA-F269-984F-A1FD-C355D57B039A}"/>
              </a:ext>
            </a:extLst>
          </p:cNvPr>
          <p:cNvSpPr txBox="1"/>
          <p:nvPr/>
        </p:nvSpPr>
        <p:spPr>
          <a:xfrm>
            <a:off x="9684687" y="4563368"/>
            <a:ext cx="2202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Miss!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Miss in a set with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dead entries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644A5-BA45-1B4F-97C0-FAE32C781F43}"/>
              </a:ext>
            </a:extLst>
          </p:cNvPr>
          <p:cNvSpPr txBox="1"/>
          <p:nvPr/>
        </p:nvSpPr>
        <p:spPr>
          <a:xfrm>
            <a:off x="6690708" y="3700273"/>
            <a:ext cx="800417" cy="292388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dirty="0"/>
              <a:t>−−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95F9ED-9541-5C40-91CF-455ABD235CC4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0391377" y="1605599"/>
            <a:ext cx="1" cy="451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9B4188-7695-3D4E-8435-1B45E4E53226}"/>
              </a:ext>
            </a:extLst>
          </p:cNvPr>
          <p:cNvSpPr txBox="1"/>
          <p:nvPr/>
        </p:nvSpPr>
        <p:spPr>
          <a:xfrm>
            <a:off x="6681107" y="3695193"/>
            <a:ext cx="800417" cy="292388"/>
          </a:xfrm>
          <a:prstGeom prst="rect">
            <a:avLst/>
          </a:prstGeom>
          <a:solidFill>
            <a:srgbClr val="A6A6A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dirty="0">
                <a:cs typeface="Calibri"/>
              </a:rPr>
              <a:t>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9" grpId="0"/>
      <p:bldP spid="39" grpId="1"/>
      <p:bldP spid="57" grpId="0"/>
      <p:bldP spid="60" grpId="0" animBg="1"/>
      <p:bldP spid="60" grpId="1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1F8B-E052-5149-86A6-7A840072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CHIRP: Hardware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ED6-706A-B245-801A-C96D1B8B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13CC1789-693E-2849-9AF6-1200B5569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430838"/>
              </p:ext>
            </p:extLst>
          </p:nvPr>
        </p:nvGraphicFramePr>
        <p:xfrm>
          <a:off x="1767227" y="1225832"/>
          <a:ext cx="86575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853">
                  <a:extLst>
                    <a:ext uri="{9D8B030D-6E8A-4147-A177-3AD203B41FA5}">
                      <a16:colId xmlns:a16="http://schemas.microsoft.com/office/drawing/2014/main" val="4245566469"/>
                    </a:ext>
                  </a:extLst>
                </a:gridCol>
                <a:gridCol w="1822853">
                  <a:extLst>
                    <a:ext uri="{9D8B030D-6E8A-4147-A177-3AD203B41FA5}">
                      <a16:colId xmlns:a16="http://schemas.microsoft.com/office/drawing/2014/main" val="3480185279"/>
                    </a:ext>
                  </a:extLst>
                </a:gridCol>
                <a:gridCol w="1670613">
                  <a:extLst>
                    <a:ext uri="{9D8B030D-6E8A-4147-A177-3AD203B41FA5}">
                      <a16:colId xmlns:a16="http://schemas.microsoft.com/office/drawing/2014/main" val="4087756953"/>
                    </a:ext>
                  </a:extLst>
                </a:gridCol>
                <a:gridCol w="1670613">
                  <a:extLst>
                    <a:ext uri="{9D8B030D-6E8A-4147-A177-3AD203B41FA5}">
                      <a16:colId xmlns:a16="http://schemas.microsoft.com/office/drawing/2014/main" val="1764166564"/>
                    </a:ext>
                  </a:extLst>
                </a:gridCol>
                <a:gridCol w="1670613">
                  <a:extLst>
                    <a:ext uri="{9D8B030D-6E8A-4147-A177-3AD203B41FA5}">
                      <a16:colId xmlns:a16="http://schemas.microsoft.com/office/drawing/2014/main" val="883159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Component(s)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Num</a:t>
                      </a:r>
                      <a:r>
                        <a:rPr lang="en-US" dirty="0"/>
                        <a:t> Entries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(B)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56536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Modified L2 TLB</a:t>
                      </a:r>
                    </a:p>
                    <a:p>
                      <a:r>
                        <a:rPr lang="en-US" dirty="0"/>
                        <a:t>(4 KB page sizes)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 Bits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22221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FirstHit</a:t>
                      </a:r>
                      <a:r>
                        <a:rPr lang="en-US" dirty="0"/>
                        <a:t>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9083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LRU Position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9711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Signature Bits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38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CHiRP</a:t>
                      </a:r>
                      <a:r>
                        <a:rPr lang="en-US" dirty="0"/>
                        <a:t> Prediction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Saturating Counters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 to 2048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to 8192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32243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err="1"/>
                        <a:t>CHiRP</a:t>
                      </a:r>
                      <a:r>
                        <a:rPr lang="en-US" dirty="0"/>
                        <a:t> Miscellaneous</a:t>
                      </a:r>
                    </a:p>
                    <a:p>
                      <a:r>
                        <a:rPr lang="en-US" dirty="0"/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 History Register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3229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Conditional History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30053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Unconditional History Register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1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Total (B):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2840 to 10904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14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 (KB):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2.773 to 10.648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7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1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1F8B-E052-5149-86A6-7A840072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A3FBC-F635-8146-8675-58DD5ADB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49680"/>
            <a:ext cx="11277597" cy="1554480"/>
          </a:xfrm>
        </p:spPr>
        <p:txBody>
          <a:bodyPr>
            <a:normAutofit/>
          </a:bodyPr>
          <a:lstStyle/>
          <a:p>
            <a:r>
              <a:rPr lang="en-US" dirty="0"/>
              <a:t>Extended simulator for the recent Championship Value Prediction Competition (CVP-1)</a:t>
            </a:r>
          </a:p>
          <a:p>
            <a:r>
              <a:rPr lang="en-US" dirty="0"/>
              <a:t>Tested 870 industry-sourced long &amp; short traces for CVP-1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ED6-706A-B245-801A-C96D1B8B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2ECF05E-077C-1D42-9A33-512865DC6BB9}"/>
              </a:ext>
            </a:extLst>
          </p:cNvPr>
          <p:cNvSpPr txBox="1">
            <a:spLocks/>
          </p:cNvSpPr>
          <p:nvPr/>
        </p:nvSpPr>
        <p:spPr>
          <a:xfrm>
            <a:off x="1463040" y="2276856"/>
            <a:ext cx="6451599" cy="1329944"/>
          </a:xfrm>
          <a:prstGeom prst="rect">
            <a:avLst/>
          </a:prstGeom>
        </p:spPr>
        <p:txBody>
          <a:bodyPr vert="horz" lIns="0" tIns="0" rIns="0" bIns="0" numCol="2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/>
              <a:t>SPEC</a:t>
            </a:r>
          </a:p>
          <a:p>
            <a:pPr lvl="1"/>
            <a:r>
              <a:rPr lang="en-US" sz="2300" dirty="0"/>
              <a:t>Database</a:t>
            </a:r>
          </a:p>
          <a:p>
            <a:pPr lvl="1"/>
            <a:r>
              <a:rPr lang="en-US" sz="2300" dirty="0"/>
              <a:t>Crypto</a:t>
            </a:r>
          </a:p>
          <a:p>
            <a:pPr lvl="1"/>
            <a:r>
              <a:rPr lang="en-US" sz="2300" dirty="0"/>
              <a:t>Scientific</a:t>
            </a:r>
          </a:p>
          <a:p>
            <a:pPr lvl="1"/>
            <a:r>
              <a:rPr lang="en-US" sz="2300" dirty="0"/>
              <a:t>Web</a:t>
            </a:r>
          </a:p>
          <a:p>
            <a:pPr lvl="1"/>
            <a:r>
              <a:rPr lang="en-US" sz="2300" dirty="0"/>
              <a:t>“Big Data”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2D7E89A-BEE5-1A47-99C0-D16949BECCD7}"/>
              </a:ext>
            </a:extLst>
          </p:cNvPr>
          <p:cNvSpPr txBox="1">
            <a:spLocks/>
          </p:cNvSpPr>
          <p:nvPr/>
        </p:nvSpPr>
        <p:spPr>
          <a:xfrm>
            <a:off x="609600" y="3606800"/>
            <a:ext cx="11277596" cy="148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Short traces simulated to completion; long traces to 100 million instructions</a:t>
            </a:r>
          </a:p>
          <a:p>
            <a:r>
              <a:rPr lang="en-US" dirty="0"/>
              <a:t>Measure misses per 1000 instructions (MPKI) &amp; instructions per cycle (IPC)</a:t>
            </a:r>
          </a:p>
          <a:p>
            <a:r>
              <a:rPr lang="en-US" dirty="0"/>
              <a:t>Replacement policies modeled: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7BDE3B3-2016-CA46-A602-9ECD9518669D}"/>
              </a:ext>
            </a:extLst>
          </p:cNvPr>
          <p:cNvSpPr txBox="1">
            <a:spLocks/>
          </p:cNvSpPr>
          <p:nvPr/>
        </p:nvSpPr>
        <p:spPr>
          <a:xfrm>
            <a:off x="1463040" y="4968240"/>
            <a:ext cx="6451599" cy="157964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/>
              <a:t>LRU</a:t>
            </a:r>
          </a:p>
          <a:p>
            <a:pPr lvl="1"/>
            <a:r>
              <a:rPr lang="en-US" sz="2300" dirty="0"/>
              <a:t>Random</a:t>
            </a:r>
          </a:p>
          <a:p>
            <a:pPr lvl="1"/>
            <a:r>
              <a:rPr lang="en-US" sz="2300" dirty="0"/>
              <a:t>SRRIP</a:t>
            </a:r>
          </a:p>
          <a:p>
            <a:pPr lvl="1"/>
            <a:r>
              <a:rPr lang="en-US" sz="2300" dirty="0"/>
              <a:t>SHIP</a:t>
            </a:r>
          </a:p>
          <a:p>
            <a:pPr lvl="1"/>
            <a:r>
              <a:rPr lang="en-US" sz="2300" dirty="0"/>
              <a:t>GHRP</a:t>
            </a:r>
          </a:p>
          <a:p>
            <a:pPr lvl="1"/>
            <a:r>
              <a:rPr lang="en-US" sz="2300" dirty="0" err="1"/>
              <a:t>CHiRP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588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1F8B-E052-5149-86A6-7A840072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394A15-40E1-F449-9F51-83F8C4BE3C41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894842" y="1384114"/>
          <a:ext cx="8402316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772">
                  <a:extLst>
                    <a:ext uri="{9D8B030D-6E8A-4147-A177-3AD203B41FA5}">
                      <a16:colId xmlns:a16="http://schemas.microsoft.com/office/drawing/2014/main" val="3480185279"/>
                    </a:ext>
                  </a:extLst>
                </a:gridCol>
                <a:gridCol w="2800772">
                  <a:extLst>
                    <a:ext uri="{9D8B030D-6E8A-4147-A177-3AD203B41FA5}">
                      <a16:colId xmlns:a16="http://schemas.microsoft.com/office/drawing/2014/main" val="4087756953"/>
                    </a:ext>
                  </a:extLst>
                </a:gridCol>
                <a:gridCol w="2800772">
                  <a:extLst>
                    <a:ext uri="{9D8B030D-6E8A-4147-A177-3AD203B41FA5}">
                      <a16:colId xmlns:a16="http://schemas.microsoft.com/office/drawing/2014/main" val="1764166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Latencies (&amp; Penalties)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6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Instruction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KB, 8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Data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KB, 8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9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Unified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 KB, 16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38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 Unified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MB, 16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240 cycles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0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Branch 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Hashed Perceptron</a:t>
                      </a:r>
                    </a:p>
                    <a:p>
                      <a:r>
                        <a:rPr lang="en-US" dirty="0"/>
                        <a:t>4K entry BTB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cycle miss 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1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Instruction TLB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entry, 8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3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Data TLB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entry, 8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1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Unified TLB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 entry, 8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cycle hit latency</a:t>
                      </a:r>
                    </a:p>
                    <a:p>
                      <a:r>
                        <a:rPr lang="en-US" dirty="0"/>
                        <a:t>20 to 360 cycle miss 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538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ED6-706A-B245-801A-C96D1B8B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1F8B-E052-5149-86A6-7A840072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vs. Miss Penalty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B52B91-7701-854C-9198-22F5B0B2C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1468" y="1497013"/>
            <a:ext cx="4921064" cy="4718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ED6-706A-B245-801A-C96D1B8B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362FA9-D33F-364E-B468-632CD9599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91640"/>
            <a:ext cx="5384800" cy="4523554"/>
          </a:xfrm>
        </p:spPr>
        <p:txBody>
          <a:bodyPr/>
          <a:lstStyle/>
          <a:p>
            <a:pPr>
              <a:lnSpc>
                <a:spcPts val="3560"/>
              </a:lnSpc>
            </a:pPr>
            <a:r>
              <a:rPr lang="en-US" dirty="0"/>
              <a:t>As L2 TLB miss penalty increases, predictive policies’ advantage grows</a:t>
            </a:r>
          </a:p>
          <a:p>
            <a:pPr>
              <a:lnSpc>
                <a:spcPts val="3560"/>
              </a:lnSpc>
            </a:pPr>
            <a:r>
              <a:rPr lang="en-US" dirty="0" err="1"/>
              <a:t>CHiRP</a:t>
            </a:r>
            <a:r>
              <a:rPr lang="en-US" dirty="0"/>
              <a:t> speedup of &gt;10% for latencies greater than 320 cycles</a:t>
            </a:r>
          </a:p>
          <a:p>
            <a:pPr>
              <a:lnSpc>
                <a:spcPts val="3560"/>
              </a:lnSpc>
            </a:pPr>
            <a:r>
              <a:rPr lang="en-US" dirty="0"/>
              <a:t>Other policies “flatten out” to a max of 3% speedup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0C37CE-7415-234B-AEC7-DA812E2B6E7A}"/>
              </a:ext>
            </a:extLst>
          </p:cNvPr>
          <p:cNvSpPr/>
          <p:nvPr/>
        </p:nvSpPr>
        <p:spPr>
          <a:xfrm>
            <a:off x="4714782" y="2340585"/>
            <a:ext cx="114300" cy="1223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2EEFBC-834C-F64E-91A5-69C00882B981}"/>
              </a:ext>
            </a:extLst>
          </p:cNvPr>
          <p:cNvCxnSpPr>
            <a:cxnSpLocks/>
          </p:cNvCxnSpPr>
          <p:nvPr/>
        </p:nvCxnSpPr>
        <p:spPr>
          <a:xfrm flipV="1">
            <a:off x="4771932" y="1691640"/>
            <a:ext cx="0" cy="411480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953342-C838-474B-8CB6-30F282BEA6EB}"/>
              </a:ext>
            </a:extLst>
          </p:cNvPr>
          <p:cNvCxnSpPr>
            <a:cxnSpLocks/>
          </p:cNvCxnSpPr>
          <p:nvPr/>
        </p:nvCxnSpPr>
        <p:spPr>
          <a:xfrm rot="5400000" flipV="1">
            <a:off x="3467007" y="344365"/>
            <a:ext cx="0" cy="411480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1F8B-E052-5149-86A6-7A840072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6938"/>
            <a:ext cx="11277597" cy="1027176"/>
          </a:xfrm>
        </p:spPr>
        <p:txBody>
          <a:bodyPr/>
          <a:lstStyle/>
          <a:p>
            <a:r>
              <a:rPr lang="en-US" dirty="0"/>
              <a:t>Speedup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2CD9D0-FF8C-EF43-A147-CCBF6BA4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890"/>
            <a:ext cx="4676775" cy="4718304"/>
          </a:xfrm>
        </p:spPr>
        <p:txBody>
          <a:bodyPr>
            <a:normAutofit/>
          </a:bodyPr>
          <a:lstStyle/>
          <a:p>
            <a:r>
              <a:rPr lang="en-US" sz="2900" dirty="0"/>
              <a:t>Speedup at:</a:t>
            </a:r>
          </a:p>
          <a:p>
            <a:pPr lvl="1"/>
            <a:r>
              <a:rPr lang="en-US" sz="2500" dirty="0"/>
              <a:t>150-cycle TLB miss penalty </a:t>
            </a:r>
          </a:p>
          <a:p>
            <a:r>
              <a:rPr lang="en-US" sz="2900" dirty="0"/>
              <a:t>Random outperforms LRU!</a:t>
            </a:r>
          </a:p>
          <a:p>
            <a:r>
              <a:rPr lang="en-US" sz="2900" dirty="0" err="1"/>
              <a:t>SHiP</a:t>
            </a:r>
            <a:r>
              <a:rPr lang="en-US" sz="2900" dirty="0"/>
              <a:t> &amp; GHRP suffer due to latencies from multiple accesses to its prediction tables</a:t>
            </a:r>
          </a:p>
          <a:p>
            <a:endParaRPr lang="en-US" sz="3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452691E-0CC9-EF43-8EC1-4D2B81957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3076" y="1790809"/>
            <a:ext cx="6334122" cy="44523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ED6-706A-B245-801A-C96D1B8B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93CD5-7A84-434A-98C3-585E899B2B3F}"/>
              </a:ext>
            </a:extLst>
          </p:cNvPr>
          <p:cNvSpPr txBox="1"/>
          <p:nvPr/>
        </p:nvSpPr>
        <p:spPr>
          <a:xfrm>
            <a:off x="6458775" y="1990834"/>
            <a:ext cx="713352" cy="282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0.42%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A6130-5176-9043-B9D5-1B6DDA9FFFCA}"/>
              </a:ext>
            </a:extLst>
          </p:cNvPr>
          <p:cNvSpPr txBox="1"/>
          <p:nvPr/>
        </p:nvSpPr>
        <p:spPr>
          <a:xfrm>
            <a:off x="7296999" y="1989419"/>
            <a:ext cx="713352" cy="282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1.65%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38A9A-36A0-F143-97B9-8736BE805D4A}"/>
              </a:ext>
            </a:extLst>
          </p:cNvPr>
          <p:cNvSpPr txBox="1"/>
          <p:nvPr/>
        </p:nvSpPr>
        <p:spPr>
          <a:xfrm>
            <a:off x="8173323" y="1990834"/>
            <a:ext cx="713352" cy="282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0.13%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BD18B1-BF8B-4F40-80D1-B8B2D22C7A44}"/>
              </a:ext>
            </a:extLst>
          </p:cNvPr>
          <p:cNvSpPr txBox="1"/>
          <p:nvPr/>
        </p:nvSpPr>
        <p:spPr>
          <a:xfrm>
            <a:off x="9030522" y="1990834"/>
            <a:ext cx="713352" cy="282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0.94%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BBB0D-1604-DC41-9686-E72957472E3D}"/>
              </a:ext>
            </a:extLst>
          </p:cNvPr>
          <p:cNvSpPr txBox="1"/>
          <p:nvPr/>
        </p:nvSpPr>
        <p:spPr>
          <a:xfrm>
            <a:off x="9894023" y="1989419"/>
            <a:ext cx="713352" cy="282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4.80%</a:t>
            </a:r>
          </a:p>
        </p:txBody>
      </p:sp>
    </p:spTree>
    <p:extLst>
      <p:ext uri="{BB962C8B-B14F-4D97-AF65-F5344CB8AC3E}">
        <p14:creationId xmlns:p14="http://schemas.microsoft.com/office/powerpoint/2010/main" val="34010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1F8B-E052-5149-86A6-7A840072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6938"/>
            <a:ext cx="11277597" cy="1027176"/>
          </a:xfrm>
        </p:spPr>
        <p:txBody>
          <a:bodyPr/>
          <a:lstStyle/>
          <a:p>
            <a:r>
              <a:rPr lang="en-US" dirty="0"/>
              <a:t>Complexity &amp; Hardware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2CD9D0-FF8C-EF43-A147-CCBF6BA4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890"/>
            <a:ext cx="4943475" cy="4718304"/>
          </a:xfrm>
        </p:spPr>
        <p:txBody>
          <a:bodyPr>
            <a:normAutofit/>
          </a:bodyPr>
          <a:lstStyle/>
          <a:p>
            <a:r>
              <a:rPr lang="en-US" dirty="0"/>
              <a:t>Reduced prediction table sizes still offer MPKI improvements</a:t>
            </a:r>
          </a:p>
          <a:p>
            <a:r>
              <a:rPr lang="en-US" dirty="0"/>
              <a:t>Improvement over LRU:</a:t>
            </a:r>
          </a:p>
          <a:p>
            <a:pPr lvl="1"/>
            <a:r>
              <a:rPr lang="en-US" dirty="0"/>
              <a:t>128B table ⟹ 7% MPKI</a:t>
            </a:r>
          </a:p>
          <a:p>
            <a:pPr lvl="1"/>
            <a:r>
              <a:rPr lang="en-US" dirty="0"/>
              <a:t>1KB table ⟹ 28% MPKI </a:t>
            </a:r>
          </a:p>
          <a:p>
            <a:r>
              <a:rPr lang="en-US" dirty="0"/>
              <a:t>6% TLB overhead at 1KB</a:t>
            </a:r>
          </a:p>
          <a:p>
            <a:r>
              <a:rPr lang="en-US" dirty="0" err="1"/>
              <a:t>CHiRP</a:t>
            </a:r>
            <a:r>
              <a:rPr lang="en-US" dirty="0"/>
              <a:t> is more complex than LRU—still lightweight due to timing constraints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ED6-706A-B245-801A-C96D1B8B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562C34-E819-C742-A023-9F9DFF8754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5567" y="1111370"/>
            <a:ext cx="5055566" cy="47180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F4069A-D266-2743-B96D-1BCFA9013C89}"/>
              </a:ext>
            </a:extLst>
          </p:cNvPr>
          <p:cNvSpPr txBox="1"/>
          <p:nvPr/>
        </p:nvSpPr>
        <p:spPr>
          <a:xfrm>
            <a:off x="7019925" y="1127558"/>
            <a:ext cx="4305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Table Sizing</a:t>
            </a:r>
          </a:p>
        </p:txBody>
      </p:sp>
    </p:spTree>
    <p:extLst>
      <p:ext uri="{BB962C8B-B14F-4D97-AF65-F5344CB8AC3E}">
        <p14:creationId xmlns:p14="http://schemas.microsoft.com/office/powerpoint/2010/main" val="295738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50E5-B380-7647-9683-E9819615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F4AC-2F0E-9742-8CE1-6A8E20C7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407697"/>
            <a:ext cx="10658474" cy="434540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Large pages (e.g. 2 MB, 4MB, even 1GB) increasingly being supported—theoretically reduce capacity misses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Extend </a:t>
            </a:r>
            <a:r>
              <a:rPr lang="en-US" sz="3000" dirty="0" err="1"/>
              <a:t>CHiRP</a:t>
            </a:r>
            <a:r>
              <a:rPr lang="en-US" sz="3000" dirty="0"/>
              <a:t> to variable-size pages—opens up a can of worms…</a:t>
            </a:r>
          </a:p>
          <a:p>
            <a:pPr>
              <a:lnSpc>
                <a:spcPct val="110000"/>
              </a:lnSpc>
            </a:pPr>
            <a:r>
              <a:rPr lang="en-US" sz="3000" b="1" dirty="0"/>
              <a:t>Ex</a:t>
            </a:r>
            <a:r>
              <a:rPr lang="en-US" sz="3000" dirty="0"/>
              <a:t>: Have two TLB entries that map 4KB and 2MB; which to keep in TLB? Not so simple!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	</a:t>
            </a:r>
            <a:r>
              <a:rPr lang="en-US" sz="3000" b="1" dirty="0"/>
              <a:t>⟹ Exciting research possibilities!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Other practical issues: memory fragmentation, TLB partitioning choices, etc.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355C-AB4D-E247-83E9-7C20B165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50E5-B380-7647-9683-E9819615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F4AC-2F0E-9742-8CE1-6A8E20C7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Investigate replacement policy within TLBs</a:t>
            </a:r>
          </a:p>
          <a:p>
            <a:r>
              <a:rPr lang="en-US" sz="2800" dirty="0"/>
              <a:t>Previous predictive policies are not plug-and-play!</a:t>
            </a:r>
          </a:p>
          <a:p>
            <a:r>
              <a:rPr lang="en-US" sz="2800" dirty="0"/>
              <a:t>Introduce </a:t>
            </a:r>
            <a:r>
              <a:rPr lang="en-US" sz="2800" b="1" dirty="0" err="1"/>
              <a:t>CHiRP</a:t>
            </a:r>
            <a:r>
              <a:rPr lang="en-US" sz="2800" dirty="0"/>
              <a:t>: indexes prediction table using a history signature </a:t>
            </a:r>
            <a:r>
              <a:rPr lang="en-US" sz="2800" u="sng" dirty="0"/>
              <a:t>specially designed </a:t>
            </a:r>
            <a:r>
              <a:rPr lang="en-US" sz="2800" dirty="0"/>
              <a:t>to correlate with TLB behavior</a:t>
            </a:r>
          </a:p>
          <a:p>
            <a:r>
              <a:rPr lang="en-US" sz="2800" dirty="0"/>
              <a:t>Reduces L2 TLB misses by 28.21% over LRU with 1KB hardware overhead off the critical path</a:t>
            </a:r>
          </a:p>
          <a:p>
            <a:r>
              <a:rPr lang="en-US" sz="2800" dirty="0"/>
              <a:t>Yields geometric mean speedup of 4.8% over LRU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355C-AB4D-E247-83E9-7C20B165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230F56-BC50-8149-BCBB-5BC4A220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4BD72B-8D6D-6943-B76A-940661B3F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D776F-06F2-2442-B69F-6BA08B6B4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69600" y="6529388"/>
            <a:ext cx="1422400" cy="328612"/>
          </a:xfrm>
        </p:spPr>
        <p:txBody>
          <a:bodyPr/>
          <a:lstStyle/>
          <a:p>
            <a:fld id="{7C860D67-0CB3-C840-A87E-ED69E66865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003215D2-0EDA-CF4C-A1F7-4A82152AC8D7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5906603" y="2165367"/>
            <a:ext cx="1652241" cy="1432583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3199EF0-2D3E-2E45-BC41-C6EACA0C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1027176"/>
          </a:xfrm>
        </p:spPr>
        <p:txBody>
          <a:bodyPr/>
          <a:lstStyle/>
          <a:p>
            <a:r>
              <a:rPr lang="en-US" dirty="0"/>
              <a:t>Translation Lookaside Buffers (TLB)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48FF6-BE87-8D42-BD7F-2812337D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31090"/>
            <a:ext cx="5486399" cy="4876800"/>
          </a:xfrm>
        </p:spPr>
        <p:txBody>
          <a:bodyPr>
            <a:normAutofit/>
          </a:bodyPr>
          <a:lstStyle/>
          <a:p>
            <a:r>
              <a:rPr lang="en-US" sz="2800" dirty="0"/>
              <a:t>TLBs lie on critical path to accessing memory</a:t>
            </a:r>
          </a:p>
          <a:p>
            <a:pPr lvl="1"/>
            <a:r>
              <a:rPr lang="en-US" sz="2400" b="1" dirty="0"/>
              <a:t>On hit</a:t>
            </a:r>
            <a:r>
              <a:rPr lang="en-US" sz="2400" dirty="0"/>
              <a:t>: Quick virtual-to-physical address translation</a:t>
            </a:r>
            <a:endParaRPr lang="en-US" sz="2400" b="1" dirty="0"/>
          </a:p>
          <a:p>
            <a:pPr lvl="1"/>
            <a:r>
              <a:rPr lang="en-US" sz="2400" b="1" dirty="0"/>
              <a:t>On miss</a:t>
            </a:r>
            <a:r>
              <a:rPr lang="en-US" sz="2400" dirty="0"/>
              <a:t>: Costly page table walk, multiple memory accesses </a:t>
            </a:r>
          </a:p>
          <a:p>
            <a:pPr marL="274320" lvl="1" indent="0">
              <a:buNone/>
            </a:pPr>
            <a:r>
              <a:rPr lang="en-US" sz="2400" dirty="0"/>
              <a:t>   </a:t>
            </a:r>
            <a:r>
              <a:rPr lang="en-US" sz="2200" dirty="0"/>
              <a:t>(possibly 100’s of extra cycles!)</a:t>
            </a:r>
          </a:p>
          <a:p>
            <a:r>
              <a:rPr lang="en-US" sz="2800" dirty="0"/>
              <a:t>Limited in size (&amp; reach) due to power, timing, area constraints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135280-872D-A94B-B1A4-BB907385199B}"/>
              </a:ext>
            </a:extLst>
          </p:cNvPr>
          <p:cNvGrpSpPr/>
          <p:nvPr/>
        </p:nvGrpSpPr>
        <p:grpSpPr>
          <a:xfrm>
            <a:off x="9021337" y="5287169"/>
            <a:ext cx="2341757" cy="401444"/>
            <a:chOff x="6872868" y="1956822"/>
            <a:chExt cx="2341757" cy="4014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C20241-484E-EC41-975A-5CD2A49AB0B7}"/>
                </a:ext>
              </a:extLst>
            </p:cNvPr>
            <p:cNvSpPr/>
            <p:nvPr/>
          </p:nvSpPr>
          <p:spPr>
            <a:xfrm>
              <a:off x="6872868" y="1956822"/>
              <a:ext cx="836341" cy="4014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PPN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D490E-3EB9-0B45-AF24-22F2A3963EEF}"/>
                </a:ext>
              </a:extLst>
            </p:cNvPr>
            <p:cNvSpPr/>
            <p:nvPr/>
          </p:nvSpPr>
          <p:spPr>
            <a:xfrm>
              <a:off x="7527073" y="1956822"/>
              <a:ext cx="1687552" cy="4014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offset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611DB5D-FC3F-414E-B310-4456B188CAFE}"/>
              </a:ext>
            </a:extLst>
          </p:cNvPr>
          <p:cNvSpPr/>
          <p:nvPr/>
        </p:nvSpPr>
        <p:spPr>
          <a:xfrm>
            <a:off x="7449015" y="2665141"/>
            <a:ext cx="1572322" cy="208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FFFF"/>
                </a:solidFill>
              </a:rPr>
              <a:t>TLB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7F36-3BC3-A54F-8F6D-80D620008EE9}"/>
              </a:ext>
            </a:extLst>
          </p:cNvPr>
          <p:cNvSpPr/>
          <p:nvPr/>
        </p:nvSpPr>
        <p:spPr>
          <a:xfrm>
            <a:off x="9909714" y="1934519"/>
            <a:ext cx="1196898" cy="22025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Page Table</a:t>
            </a:r>
          </a:p>
          <a:p>
            <a:pPr lvl="0" algn="ctr"/>
            <a:r>
              <a:rPr lang="en-US" sz="2000" dirty="0">
                <a:solidFill>
                  <a:srgbClr val="FFFFFF"/>
                </a:solidFill>
              </a:rPr>
              <a:t>Walk(s)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3AA60DE8-08F6-374C-8607-72B1A3EC3DE2}"/>
              </a:ext>
            </a:extLst>
          </p:cNvPr>
          <p:cNvCxnSpPr>
            <a:cxnSpLocks/>
            <a:stCxn id="13" idx="2"/>
            <a:endCxn id="11" idx="1"/>
          </p:cNvCxnSpPr>
          <p:nvPr/>
        </p:nvCxnSpPr>
        <p:spPr>
          <a:xfrm rot="16200000" flipH="1">
            <a:off x="8259520" y="4726074"/>
            <a:ext cx="737472" cy="786161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4BF458-1D2B-1C4C-ABEC-1149FC6873A1}"/>
              </a:ext>
            </a:extLst>
          </p:cNvPr>
          <p:cNvSpPr txBox="1"/>
          <p:nvPr/>
        </p:nvSpPr>
        <p:spPr>
          <a:xfrm>
            <a:off x="7595839" y="4917837"/>
            <a:ext cx="70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Hit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79E3332-3BFC-A545-8608-B7DB1091A15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9021337" y="3035811"/>
            <a:ext cx="888377" cy="671969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15F38EB2-E6AE-A740-9702-04FF1E208AA5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 rot="5400000">
            <a:off x="9398803" y="4177808"/>
            <a:ext cx="1150067" cy="1068655"/>
          </a:xfrm>
          <a:prstGeom prst="bentConnector3">
            <a:avLst>
              <a:gd name="adj1" fmla="val 50001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8181680-CC7C-7445-B33C-5317F534FF6A}"/>
              </a:ext>
            </a:extLst>
          </p:cNvPr>
          <p:cNvSpPr txBox="1"/>
          <p:nvPr/>
        </p:nvSpPr>
        <p:spPr>
          <a:xfrm>
            <a:off x="9171877" y="2599422"/>
            <a:ext cx="70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0E15A-096F-6B42-B298-6A01194C841B}"/>
              </a:ext>
            </a:extLst>
          </p:cNvPr>
          <p:cNvSpPr txBox="1"/>
          <p:nvPr/>
        </p:nvSpPr>
        <p:spPr>
          <a:xfrm>
            <a:off x="10374352" y="4380383"/>
            <a:ext cx="174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Translation + 100s cycles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B2A5E3A8-E49D-9E4D-AEC7-9E3601587108}"/>
              </a:ext>
            </a:extLst>
          </p:cNvPr>
          <p:cNvCxnSpPr>
            <a:cxnSpLocks/>
            <a:stCxn id="8" idx="2"/>
            <a:endCxn id="12" idx="2"/>
          </p:cNvCxnSpPr>
          <p:nvPr/>
        </p:nvCxnSpPr>
        <p:spPr>
          <a:xfrm rot="16200000" flipH="1">
            <a:off x="7024987" y="2194281"/>
            <a:ext cx="3633073" cy="3355589"/>
          </a:xfrm>
          <a:prstGeom prst="bentConnector3">
            <a:avLst>
              <a:gd name="adj1" fmla="val 106292"/>
            </a:avLst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AF935B2-CE76-5F46-AEA3-7D062C243F0D}"/>
              </a:ext>
            </a:extLst>
          </p:cNvPr>
          <p:cNvGrpSpPr/>
          <p:nvPr/>
        </p:nvGrpSpPr>
        <p:grpSpPr>
          <a:xfrm>
            <a:off x="5684334" y="1654096"/>
            <a:ext cx="2323171" cy="401444"/>
            <a:chOff x="6891454" y="1956822"/>
            <a:chExt cx="2323171" cy="4014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E87FB3-0808-A042-B1BF-1D8AD8886F99}"/>
                </a:ext>
              </a:extLst>
            </p:cNvPr>
            <p:cNvSpPr/>
            <p:nvPr/>
          </p:nvSpPr>
          <p:spPr>
            <a:xfrm>
              <a:off x="6891454" y="1956822"/>
              <a:ext cx="1011043" cy="4014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VPN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C027C0-18AC-DA46-A6D2-0A763293774C}"/>
                </a:ext>
              </a:extLst>
            </p:cNvPr>
            <p:cNvSpPr/>
            <p:nvPr/>
          </p:nvSpPr>
          <p:spPr>
            <a:xfrm>
              <a:off x="7527073" y="1956822"/>
              <a:ext cx="1687552" cy="4014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offset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50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CE9-7BBA-9646-A26E-BF6D3958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PC History vs. Speedup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6D87CF-C9C8-E748-9488-5A5693814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9500" y="1368072"/>
            <a:ext cx="7676945" cy="49703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DD5D5-37F9-4743-B30A-5AEA9D6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20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8D3A54-FF86-E040-98FF-1DB04B4F3966}"/>
              </a:ext>
            </a:extLst>
          </p:cNvPr>
          <p:cNvCxnSpPr>
            <a:cxnSpLocks/>
          </p:cNvCxnSpPr>
          <p:nvPr/>
        </p:nvCxnSpPr>
        <p:spPr>
          <a:xfrm>
            <a:off x="5101936" y="1368072"/>
            <a:ext cx="0" cy="4970383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4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3A8D-8582-6A46-8704-2DFF98F1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Bits Carry Uneven Weight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8429A-95D3-3A41-9330-C2F36505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21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B6D1B6-A454-4442-BE9A-DBC67483B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3005" y="1429494"/>
            <a:ext cx="5470786" cy="5037900"/>
          </a:xfrm>
        </p:spPr>
      </p:pic>
    </p:spTree>
    <p:extLst>
      <p:ext uri="{BB962C8B-B14F-4D97-AF65-F5344CB8AC3E}">
        <p14:creationId xmlns:p14="http://schemas.microsoft.com/office/powerpoint/2010/main" val="48443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199EF0-2D3E-2E45-BC41-C6EACA0C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1027176"/>
          </a:xfrm>
        </p:spPr>
        <p:txBody>
          <a:bodyPr/>
          <a:lstStyle/>
          <a:p>
            <a:r>
              <a:rPr lang="en-US" dirty="0"/>
              <a:t>Translation Lookaside Buffers (TLB)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48FF6-BE87-8D42-BD7F-2812337D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31090"/>
            <a:ext cx="5486399" cy="4876800"/>
          </a:xfrm>
        </p:spPr>
        <p:txBody>
          <a:bodyPr>
            <a:normAutofit/>
          </a:bodyPr>
          <a:lstStyle/>
          <a:p>
            <a:r>
              <a:rPr lang="en-US" sz="2800" dirty="0"/>
              <a:t>New workloads (e.g. server) put tremendous stress on critical path to memory</a:t>
            </a:r>
          </a:p>
          <a:p>
            <a:r>
              <a:rPr lang="en-US" sz="2800" dirty="0"/>
              <a:t>TLB miss overhead: 5.5% to 19% of total execution time</a:t>
            </a:r>
            <a:r>
              <a:rPr lang="en-US" sz="2800" baseline="30000" dirty="0"/>
              <a:t>1</a:t>
            </a:r>
          </a:p>
          <a:p>
            <a:r>
              <a:rPr lang="en-US" sz="2800" dirty="0"/>
              <a:t>Improved by L1 and L2 TLBs and MMU caches</a:t>
            </a:r>
          </a:p>
          <a:p>
            <a:pPr marL="0" indent="0">
              <a:buNone/>
            </a:pPr>
            <a:r>
              <a:rPr lang="en-US" sz="2800" b="1" dirty="0"/>
              <a:t>⟹   Must make best use of small</a:t>
            </a:r>
          </a:p>
          <a:p>
            <a:pPr marL="0" indent="0">
              <a:buNone/>
            </a:pPr>
            <a:r>
              <a:rPr lang="en-US" sz="2800" b="1" dirty="0"/>
              <a:t>          size; keep only useful page</a:t>
            </a:r>
          </a:p>
          <a:p>
            <a:pPr marL="0" indent="0">
              <a:buNone/>
            </a:pPr>
            <a:r>
              <a:rPr lang="en-US" sz="2800" b="1" dirty="0"/>
              <a:t>          translations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397C41-0DF0-2047-AA45-AEE3C893C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356290"/>
              </p:ext>
            </p:extLst>
          </p:nvPr>
        </p:nvGraphicFramePr>
        <p:xfrm>
          <a:off x="5744728" y="1472848"/>
          <a:ext cx="6331185" cy="426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9BB42D-DB4C-CF47-8601-C5A4C133CDB8}"/>
              </a:ext>
            </a:extLst>
          </p:cNvPr>
          <p:cNvSpPr txBox="1"/>
          <p:nvPr/>
        </p:nvSpPr>
        <p:spPr>
          <a:xfrm>
            <a:off x="1781175" y="6488668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Peng et al. 2006 </a:t>
            </a:r>
          </a:p>
        </p:txBody>
      </p:sp>
    </p:spTree>
    <p:extLst>
      <p:ext uri="{BB962C8B-B14F-4D97-AF65-F5344CB8AC3E}">
        <p14:creationId xmlns:p14="http://schemas.microsoft.com/office/powerpoint/2010/main" val="212565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07696"/>
            <a:ext cx="10619677" cy="3398480"/>
          </a:xfrm>
        </p:spPr>
        <p:txBody>
          <a:bodyPr>
            <a:normAutofit/>
          </a:bodyPr>
          <a:lstStyle/>
          <a:p>
            <a:r>
              <a:rPr lang="en-US" sz="3100" b="1" dirty="0"/>
              <a:t>Goal</a:t>
            </a:r>
            <a:r>
              <a:rPr lang="en-US" sz="3100" dirty="0"/>
              <a:t>: Improve TLB performance without necessitating increased TLB sizes, or extending hierarchies</a:t>
            </a:r>
          </a:p>
          <a:p>
            <a:pPr lvl="1"/>
            <a:r>
              <a:rPr lang="en-US" sz="3000" dirty="0"/>
              <a:t>Least-Recently-Used (LRU) replacement policy is ubiquitous for TLBs</a:t>
            </a:r>
          </a:p>
          <a:p>
            <a:pPr lvl="1"/>
            <a:r>
              <a:rPr lang="en-US" sz="3000" dirty="0"/>
              <a:t>TLB access patterns similar to caches’, albeit at larger granularity</a:t>
            </a:r>
          </a:p>
          <a:p>
            <a:pPr lvl="1"/>
            <a:r>
              <a:rPr lang="en-US" sz="3000" dirty="0"/>
              <a:t>TLBs are tagged, set-associative SRAM arrays, like caches…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552D0A-2B4A-6146-B425-AD6BA638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Exploring Replacement Policy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53254-D7F3-F947-B6CD-F989C5F73CCF}"/>
              </a:ext>
            </a:extLst>
          </p:cNvPr>
          <p:cNvSpPr/>
          <p:nvPr/>
        </p:nvSpPr>
        <p:spPr>
          <a:xfrm>
            <a:off x="940418" y="4987238"/>
            <a:ext cx="9958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/>
              <a:t>Apply prior predictive replacement policies!</a:t>
            </a:r>
          </a:p>
        </p:txBody>
      </p:sp>
    </p:spTree>
    <p:extLst>
      <p:ext uri="{BB962C8B-B14F-4D97-AF65-F5344CB8AC3E}">
        <p14:creationId xmlns:p14="http://schemas.microsoft.com/office/powerpoint/2010/main" val="39517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07695"/>
            <a:ext cx="5557519" cy="344052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Consider current TLB replacement policies &amp; cache-based:</a:t>
            </a:r>
          </a:p>
          <a:p>
            <a:pPr lvl="1"/>
            <a:r>
              <a:rPr lang="en-US" sz="2600" dirty="0"/>
              <a:t>LRU</a:t>
            </a:r>
          </a:p>
          <a:p>
            <a:pPr lvl="1"/>
            <a:r>
              <a:rPr lang="en-US" sz="2600" dirty="0"/>
              <a:t>Random</a:t>
            </a:r>
          </a:p>
          <a:p>
            <a:pPr lvl="1"/>
            <a:r>
              <a:rPr lang="en-US" sz="2600" dirty="0"/>
              <a:t>Static Re-reference Interval Prediction (SRRIP</a:t>
            </a:r>
            <a:r>
              <a:rPr lang="en-US" sz="2600" baseline="30000" dirty="0"/>
              <a:t>1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Signature-Based Hit Prediction (SHiP</a:t>
            </a:r>
            <a:r>
              <a:rPr lang="en-US" sz="2600" baseline="30000" dirty="0"/>
              <a:t>2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Global History Reuse Prediction (GHRP</a:t>
            </a:r>
            <a:r>
              <a:rPr lang="en-US" sz="2600" baseline="30000" dirty="0"/>
              <a:t>3</a:t>
            </a:r>
            <a:r>
              <a:rPr lang="en-US" sz="2600" dirty="0"/>
              <a:t>)</a:t>
            </a:r>
          </a:p>
          <a:p>
            <a:r>
              <a:rPr lang="en-US" sz="3000" dirty="0"/>
              <a:t>Focus on L2 TLB, accounts for most cycles in miss handler</a:t>
            </a:r>
            <a:r>
              <a:rPr lang="en-US" sz="3000" baseline="30000" dirty="0"/>
              <a:t>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EB2DD1-525C-4D43-B2B0-2497F6707973}"/>
              </a:ext>
            </a:extLst>
          </p:cNvPr>
          <p:cNvGrpSpPr/>
          <p:nvPr/>
        </p:nvGrpSpPr>
        <p:grpSpPr>
          <a:xfrm>
            <a:off x="6755659" y="827116"/>
            <a:ext cx="4231171" cy="5203767"/>
            <a:chOff x="6755659" y="827116"/>
            <a:chExt cx="4231171" cy="520376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1F91D1D5-308E-F047-ABAF-796A915E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598"/>
            <a:stretch/>
          </p:blipFill>
          <p:spPr>
            <a:xfrm>
              <a:off x="6755659" y="827116"/>
              <a:ext cx="4140224" cy="52037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254685-A723-7749-8001-D2EE60AF7CEC}"/>
                </a:ext>
              </a:extLst>
            </p:cNvPr>
            <p:cNvSpPr txBox="1"/>
            <p:nvPr/>
          </p:nvSpPr>
          <p:spPr>
            <a:xfrm>
              <a:off x="7421015" y="5402397"/>
              <a:ext cx="35658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LRU     Random   SRRIP      </a:t>
              </a:r>
              <a:r>
                <a:rPr lang="en-US" sz="1600" dirty="0" err="1"/>
                <a:t>SHiP</a:t>
              </a:r>
              <a:r>
                <a:rPr lang="en-US" sz="1600" dirty="0"/>
                <a:t>      GHRP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2DBF3D-4D9B-AB4C-AC7C-C3BA3D1E3856}"/>
                </a:ext>
              </a:extLst>
            </p:cNvPr>
            <p:cNvSpPr txBox="1"/>
            <p:nvPr/>
          </p:nvSpPr>
          <p:spPr>
            <a:xfrm rot="16200000">
              <a:off x="6474348" y="3244334"/>
              <a:ext cx="15240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Benchmark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1F5260-2A76-1B44-A5FE-6C8C84D97D28}"/>
              </a:ext>
            </a:extLst>
          </p:cNvPr>
          <p:cNvSpPr txBox="1"/>
          <p:nvPr/>
        </p:nvSpPr>
        <p:spPr>
          <a:xfrm>
            <a:off x="609600" y="5029285"/>
            <a:ext cx="5369667" cy="1363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66688" algn="l"/>
              </a:tabLst>
            </a:pPr>
            <a:r>
              <a:rPr lang="en-US" sz="3200" b="1" dirty="0"/>
              <a:t>Problem</a:t>
            </a:r>
            <a:r>
              <a:rPr lang="en-US" sz="3200" dirty="0"/>
              <a:t>: Not very effective for</a:t>
            </a:r>
          </a:p>
          <a:p>
            <a:pPr>
              <a:tabLst>
                <a:tab pos="166688" algn="l"/>
              </a:tabLst>
            </a:pPr>
            <a:r>
              <a:rPr lang="en-US" sz="3200" dirty="0"/>
              <a:t>                  TLB replacement!</a:t>
            </a:r>
            <a:endParaRPr lang="en-US" sz="3200" dirty="0">
              <a:cs typeface="Calibri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90F6A-1A76-EE4C-BC4F-0E17A37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Exploring Replacement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77C9E-8DD9-C34A-917A-FC7ED2E1FB7E}"/>
              </a:ext>
            </a:extLst>
          </p:cNvPr>
          <p:cNvSpPr txBox="1"/>
          <p:nvPr/>
        </p:nvSpPr>
        <p:spPr>
          <a:xfrm>
            <a:off x="1300479" y="6508742"/>
            <a:ext cx="846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Jaleel </a:t>
            </a:r>
            <a:r>
              <a:rPr lang="en-US" i="1" dirty="0">
                <a:solidFill>
                  <a:schemeClr val="bg1"/>
                </a:solidFill>
              </a:rPr>
              <a:t>et al. </a:t>
            </a:r>
            <a:r>
              <a:rPr lang="en-US" dirty="0">
                <a:solidFill>
                  <a:schemeClr val="bg1"/>
                </a:solidFill>
              </a:rPr>
              <a:t>2010 	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Wu </a:t>
            </a:r>
            <a:r>
              <a:rPr lang="en-US" i="1" dirty="0">
                <a:solidFill>
                  <a:schemeClr val="bg1"/>
                </a:solidFill>
              </a:rPr>
              <a:t>et al.</a:t>
            </a:r>
            <a:r>
              <a:rPr lang="en-US" dirty="0">
                <a:solidFill>
                  <a:schemeClr val="bg1"/>
                </a:solidFill>
              </a:rPr>
              <a:t>	 2012 	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Mirbagher </a:t>
            </a:r>
            <a:r>
              <a:rPr lang="en-US" i="1" dirty="0">
                <a:solidFill>
                  <a:schemeClr val="bg1"/>
                </a:solidFill>
              </a:rPr>
              <a:t>et al.</a:t>
            </a:r>
            <a:r>
              <a:rPr lang="en-US" dirty="0">
                <a:solidFill>
                  <a:schemeClr val="bg1"/>
                </a:solidFill>
              </a:rPr>
              <a:t> 2018	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Basu </a:t>
            </a:r>
            <a:r>
              <a:rPr lang="en-US" i="1" dirty="0">
                <a:solidFill>
                  <a:schemeClr val="bg1"/>
                </a:solidFill>
              </a:rPr>
              <a:t>et al.</a:t>
            </a:r>
            <a:r>
              <a:rPr lang="en-US" dirty="0">
                <a:solidFill>
                  <a:schemeClr val="bg1"/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9423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26634"/>
            <a:ext cx="6043245" cy="44114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Observations: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sz="3000" dirty="0">
                <a:cs typeface="Calibri"/>
              </a:rPr>
              <a:t>Replacement algorithm inaccuracies due to conflicts </a:t>
            </a:r>
            <a:r>
              <a:rPr lang="en-US" sz="3000" b="1" dirty="0">
                <a:cs typeface="Calibri"/>
              </a:rPr>
              <a:t>within</a:t>
            </a:r>
            <a:r>
              <a:rPr lang="en-US" sz="3000" dirty="0">
                <a:cs typeface="Calibri"/>
              </a:rPr>
              <a:t> sets, not among sets.</a:t>
            </a:r>
          </a:p>
          <a:p>
            <a:pPr marL="514350" indent="-514350">
              <a:buAutoNum type="arabicPeriod"/>
            </a:pPr>
            <a:r>
              <a:rPr lang="en-US" sz="3000" dirty="0">
                <a:cs typeface="Calibri"/>
              </a:rPr>
              <a:t>Coarse-grained nature of TLBs results in increased aliasing.</a:t>
            </a:r>
          </a:p>
          <a:p>
            <a:pPr marL="514350" indent="-514350">
              <a:buAutoNum type="arabicPeriod"/>
            </a:pPr>
            <a:r>
              <a:rPr lang="en-US" sz="3000" dirty="0">
                <a:cs typeface="Calibri"/>
              </a:rPr>
              <a:t>TLB reuse prediction does not benefit from large global histories. However, branch path history helps.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EB2DD1-525C-4D43-B2B0-2497F6707973}"/>
              </a:ext>
            </a:extLst>
          </p:cNvPr>
          <p:cNvGrpSpPr/>
          <p:nvPr/>
        </p:nvGrpSpPr>
        <p:grpSpPr>
          <a:xfrm>
            <a:off x="6755659" y="827116"/>
            <a:ext cx="4231171" cy="5203767"/>
            <a:chOff x="6755659" y="827116"/>
            <a:chExt cx="4231171" cy="520376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1F91D1D5-308E-F047-ABAF-796A915E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598"/>
            <a:stretch/>
          </p:blipFill>
          <p:spPr>
            <a:xfrm>
              <a:off x="6755659" y="827116"/>
              <a:ext cx="4140224" cy="52037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254685-A723-7749-8001-D2EE60AF7CEC}"/>
                </a:ext>
              </a:extLst>
            </p:cNvPr>
            <p:cNvSpPr txBox="1"/>
            <p:nvPr/>
          </p:nvSpPr>
          <p:spPr>
            <a:xfrm>
              <a:off x="7421015" y="5402397"/>
              <a:ext cx="35658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LRU     Random   SRRIP      </a:t>
              </a:r>
              <a:r>
                <a:rPr lang="en-US" sz="1600" dirty="0" err="1"/>
                <a:t>SHiP</a:t>
              </a:r>
              <a:r>
                <a:rPr lang="en-US" sz="1600" dirty="0"/>
                <a:t>      GHRP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2DBF3D-4D9B-AB4C-AC7C-C3BA3D1E3856}"/>
                </a:ext>
              </a:extLst>
            </p:cNvPr>
            <p:cNvSpPr txBox="1"/>
            <p:nvPr/>
          </p:nvSpPr>
          <p:spPr>
            <a:xfrm rot="16200000">
              <a:off x="6474348" y="3244334"/>
              <a:ext cx="15240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Benchmark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B90F6A-1A76-EE4C-BC4F-0E17A37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Exploring Replacement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503E9-8EB1-45DD-BB6C-36ECB548C293}"/>
              </a:ext>
            </a:extLst>
          </p:cNvPr>
          <p:cNvSpPr txBox="1"/>
          <p:nvPr/>
        </p:nvSpPr>
        <p:spPr>
          <a:xfrm>
            <a:off x="2487247" y="5818554"/>
            <a:ext cx="44528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These observations lead to...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2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3B65650-3200-AC42-A5B3-F8B9AC454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59" y="827116"/>
            <a:ext cx="5418959" cy="52037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07695"/>
            <a:ext cx="5252719" cy="43332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Indexes prediction table using a history signature </a:t>
            </a:r>
            <a:r>
              <a:rPr lang="en-US" sz="2600" u="sng" dirty="0"/>
              <a:t>specially designed </a:t>
            </a:r>
            <a:r>
              <a:rPr lang="en-US" sz="2600" dirty="0"/>
              <a:t>to correlate with TLB behavior</a:t>
            </a:r>
          </a:p>
          <a:p>
            <a:endParaRPr lang="en-US" sz="2600" dirty="0"/>
          </a:p>
          <a:p>
            <a:r>
              <a:rPr lang="en-US" sz="2600" dirty="0"/>
              <a:t>Reduces L2 TLB misses by 28.21% over LRU with 1KB hardware overhead off the critical path</a:t>
            </a:r>
          </a:p>
          <a:p>
            <a:endParaRPr lang="en-US" sz="2600" dirty="0"/>
          </a:p>
          <a:p>
            <a:r>
              <a:rPr lang="en-US" sz="2600" dirty="0"/>
              <a:t>Yields geometric mean speedup of 4.8% over LRU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F91D1D5-308E-F047-ABAF-796A915EB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98"/>
          <a:stretch/>
        </p:blipFill>
        <p:spPr>
          <a:xfrm>
            <a:off x="6755659" y="827116"/>
            <a:ext cx="4140224" cy="5203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90F6A-1A76-EE4C-BC4F-0E17A37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CHiRP</a:t>
            </a:r>
            <a:r>
              <a:rPr lang="en-US" dirty="0"/>
              <a:t>: Control-Flow History Reuse Prediction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54685-A723-7749-8001-D2EE60AF7CEC}"/>
              </a:ext>
            </a:extLst>
          </p:cNvPr>
          <p:cNvSpPr txBox="1"/>
          <p:nvPr/>
        </p:nvSpPr>
        <p:spPr>
          <a:xfrm>
            <a:off x="7421015" y="5402397"/>
            <a:ext cx="42320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LRU     Random   SRRIP      </a:t>
            </a:r>
            <a:r>
              <a:rPr lang="en-US" sz="1600" dirty="0" err="1"/>
              <a:t>SHiP</a:t>
            </a:r>
            <a:r>
              <a:rPr lang="en-US" sz="1600" dirty="0"/>
              <a:t>      GHRP    </a:t>
            </a:r>
            <a:r>
              <a:rPr lang="en-US" sz="1600" dirty="0" err="1"/>
              <a:t>CHiRP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DBF3D-4D9B-AB4C-AC7C-C3BA3D1E3856}"/>
              </a:ext>
            </a:extLst>
          </p:cNvPr>
          <p:cNvSpPr txBox="1"/>
          <p:nvPr/>
        </p:nvSpPr>
        <p:spPr>
          <a:xfrm rot="16200000">
            <a:off x="6474348" y="3244334"/>
            <a:ext cx="15240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130481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07696"/>
            <a:ext cx="5915231" cy="4322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Signature is constructed by combining three control-flow histories with shifted current-time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/>
              <a:t>) PC:</a:t>
            </a:r>
          </a:p>
          <a:p>
            <a:pPr lvl="1"/>
            <a:r>
              <a:rPr lang="en-US" sz="2400" dirty="0">
                <a:cs typeface="Calibri"/>
              </a:rPr>
              <a:t>Global Path PC History</a:t>
            </a:r>
          </a:p>
          <a:p>
            <a:pPr lvl="1"/>
            <a:r>
              <a:rPr lang="en-US" sz="2400" dirty="0">
                <a:cs typeface="Calibri"/>
              </a:rPr>
              <a:t>Conditional Branch PC History</a:t>
            </a:r>
          </a:p>
          <a:p>
            <a:pPr lvl="1"/>
            <a:r>
              <a:rPr lang="en-US" sz="2400" dirty="0">
                <a:cs typeface="Calibri"/>
              </a:rPr>
              <a:t>Unconditional Branch PC History</a:t>
            </a:r>
          </a:p>
          <a:p>
            <a:r>
              <a:rPr lang="en-US" sz="2800" dirty="0">
                <a:cs typeface="Calibri"/>
              </a:rPr>
              <a:t>Stored in associated TLB Entry</a:t>
            </a:r>
          </a:p>
          <a:p>
            <a:r>
              <a:rPr lang="en-US" sz="2800" dirty="0">
                <a:cs typeface="Calibri"/>
              </a:rPr>
              <a:t>Used to index </a:t>
            </a:r>
            <a:r>
              <a:rPr lang="en-US" sz="2800" dirty="0" err="1">
                <a:cs typeface="Calibri"/>
              </a:rPr>
              <a:t>CHiRP</a:t>
            </a:r>
            <a:r>
              <a:rPr lang="en-US" sz="2800" dirty="0">
                <a:cs typeface="Calibri"/>
              </a:rPr>
              <a:t> prediction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90F6A-1A76-EE4C-BC4F-0E17A37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CHiRP</a:t>
            </a:r>
            <a:r>
              <a:rPr lang="en-US" dirty="0"/>
              <a:t>: Signature Generation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056D2-FA26-46B7-B6C4-9344EFB0DF06}"/>
              </a:ext>
            </a:extLst>
          </p:cNvPr>
          <p:cNvSpPr/>
          <p:nvPr/>
        </p:nvSpPr>
        <p:spPr>
          <a:xfrm>
            <a:off x="7542685" y="465663"/>
            <a:ext cx="3226915" cy="36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Global Path PC History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4ED18-0D90-43F5-AC27-00496B5167F4}"/>
              </a:ext>
            </a:extLst>
          </p:cNvPr>
          <p:cNvSpPr/>
          <p:nvPr/>
        </p:nvSpPr>
        <p:spPr>
          <a:xfrm>
            <a:off x="7542684" y="1244980"/>
            <a:ext cx="3226915" cy="36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Conditional Branch PC History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D1580-D848-4ADB-8CFD-1411BF5039D5}"/>
              </a:ext>
            </a:extLst>
          </p:cNvPr>
          <p:cNvSpPr/>
          <p:nvPr/>
        </p:nvSpPr>
        <p:spPr>
          <a:xfrm>
            <a:off x="7542683" y="2024298"/>
            <a:ext cx="3226915" cy="36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Unconditional Branch PC History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87FD3-13DA-4800-A876-FD6B56B99F09}"/>
              </a:ext>
            </a:extLst>
          </p:cNvPr>
          <p:cNvSpPr/>
          <p:nvPr/>
        </p:nvSpPr>
        <p:spPr>
          <a:xfrm>
            <a:off x="7542682" y="2803616"/>
            <a:ext cx="3226915" cy="36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PC</a:t>
            </a:r>
            <a:r>
              <a:rPr lang="en-US" baseline="-25000" dirty="0" err="1">
                <a:latin typeface="Courier New"/>
                <a:cs typeface="Calibri"/>
              </a:rPr>
              <a:t>t</a:t>
            </a:r>
            <a:r>
              <a:rPr lang="en-US" dirty="0">
                <a:cs typeface="Calibri"/>
              </a:rPr>
              <a:t> &gt;&gt; </a:t>
            </a:r>
            <a:r>
              <a:rPr lang="en-US" dirty="0">
                <a:latin typeface="Courier New"/>
                <a:cs typeface="Calibri"/>
              </a:rPr>
              <a:t>2</a:t>
            </a:r>
            <a:endParaRPr lang="en-US" dirty="0">
              <a:latin typeface="Courier Ne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044F1-E50A-4841-85F9-581427AEF9BF}"/>
              </a:ext>
            </a:extLst>
          </p:cNvPr>
          <p:cNvSpPr txBox="1"/>
          <p:nvPr/>
        </p:nvSpPr>
        <p:spPr>
          <a:xfrm>
            <a:off x="8773606" y="793568"/>
            <a:ext cx="7602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24337-5E6B-493D-961B-BA0B8EE4EAF6}"/>
              </a:ext>
            </a:extLst>
          </p:cNvPr>
          <p:cNvSpPr txBox="1"/>
          <p:nvPr/>
        </p:nvSpPr>
        <p:spPr>
          <a:xfrm>
            <a:off x="8773606" y="1616181"/>
            <a:ext cx="7602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⊕</a:t>
            </a:r>
          </a:p>
          <a:p>
            <a:pPr algn="ctr"/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C3891-FE68-44A5-AF7E-F0F865E9A37A}"/>
              </a:ext>
            </a:extLst>
          </p:cNvPr>
          <p:cNvSpPr txBox="1"/>
          <p:nvPr/>
        </p:nvSpPr>
        <p:spPr>
          <a:xfrm>
            <a:off x="8773605" y="2395499"/>
            <a:ext cx="7602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⊕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CE1EF06-830F-48FF-9632-AFD0584B2C6B}"/>
              </a:ext>
            </a:extLst>
          </p:cNvPr>
          <p:cNvSpPr/>
          <p:nvPr/>
        </p:nvSpPr>
        <p:spPr>
          <a:xfrm>
            <a:off x="8906761" y="3384747"/>
            <a:ext cx="488461" cy="654539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7EF54-EE77-4F06-A94E-4850D32568E7}"/>
              </a:ext>
            </a:extLst>
          </p:cNvPr>
          <p:cNvSpPr/>
          <p:nvPr/>
        </p:nvSpPr>
        <p:spPr>
          <a:xfrm>
            <a:off x="7542682" y="4308077"/>
            <a:ext cx="3226915" cy="363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Calibri"/>
              </a:rPr>
              <a:t>New Signature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ACCB2-2E75-7846-A30B-799CF3826006}"/>
              </a:ext>
            </a:extLst>
          </p:cNvPr>
          <p:cNvGrpSpPr/>
          <p:nvPr/>
        </p:nvGrpSpPr>
        <p:grpSpPr>
          <a:xfrm>
            <a:off x="6537732" y="5477194"/>
            <a:ext cx="5226518" cy="838297"/>
            <a:chOff x="1660448" y="5263376"/>
            <a:chExt cx="5226518" cy="8382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01D9-4EBC-534D-8633-CC640666AD6F}"/>
                </a:ext>
              </a:extLst>
            </p:cNvPr>
            <p:cNvGrpSpPr/>
            <p:nvPr/>
          </p:nvGrpSpPr>
          <p:grpSpPr>
            <a:xfrm>
              <a:off x="1660448" y="5263376"/>
              <a:ext cx="5226518" cy="456566"/>
              <a:chOff x="2809511" y="5370284"/>
              <a:chExt cx="5226518" cy="4565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6BFE19-EC2E-8040-BAEB-27F94803ACF7}"/>
                  </a:ext>
                </a:extLst>
              </p:cNvPr>
              <p:cNvSpPr/>
              <p:nvPr/>
            </p:nvSpPr>
            <p:spPr>
              <a:xfrm>
                <a:off x="2809511" y="5370284"/>
                <a:ext cx="5226518" cy="4565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cs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F00B50-2543-4841-B6F2-4A2BB8AC8FBC}"/>
                  </a:ext>
                </a:extLst>
              </p:cNvPr>
              <p:cNvSpPr/>
              <p:nvPr/>
            </p:nvSpPr>
            <p:spPr>
              <a:xfrm>
                <a:off x="2883032" y="5431536"/>
                <a:ext cx="785732" cy="3464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cs typeface="Calibri"/>
                  </a:rPr>
                  <a:t>valid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6761CE-DB3E-9F47-8681-7DCEA02B2979}"/>
                  </a:ext>
                </a:extLst>
              </p:cNvPr>
              <p:cNvSpPr/>
              <p:nvPr/>
            </p:nvSpPr>
            <p:spPr>
              <a:xfrm>
                <a:off x="4996756" y="5431536"/>
                <a:ext cx="1201587" cy="3464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cs typeface="Calibri"/>
                  </a:rPr>
                  <a:t>LRU stack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6F9601-14B1-4D44-B4A8-07C0F6D7030B}"/>
                  </a:ext>
                </a:extLst>
              </p:cNvPr>
              <p:cNvSpPr/>
              <p:nvPr/>
            </p:nvSpPr>
            <p:spPr>
              <a:xfrm>
                <a:off x="6253219" y="5431536"/>
                <a:ext cx="1703338" cy="34747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cs typeface="Calibri"/>
                  </a:rPr>
                  <a:t>Signature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5A268C-E528-D446-BEC7-9C408E2E07BF}"/>
                  </a:ext>
                </a:extLst>
              </p:cNvPr>
              <p:cNvSpPr/>
              <p:nvPr/>
            </p:nvSpPr>
            <p:spPr>
              <a:xfrm>
                <a:off x="3727752" y="5431536"/>
                <a:ext cx="1208384" cy="347472"/>
              </a:xfrm>
              <a:prstGeom prst="rect">
                <a:avLst/>
              </a:prstGeom>
              <a:solidFill>
                <a:schemeClr val="tx2">
                  <a:lumMod val="50000"/>
                  <a:alpha val="2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Prediction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D08AA8-5639-FD48-8495-9F111E269097}"/>
                </a:ext>
              </a:extLst>
            </p:cNvPr>
            <p:cNvSpPr txBox="1"/>
            <p:nvPr/>
          </p:nvSpPr>
          <p:spPr>
            <a:xfrm>
              <a:off x="3466472" y="5732341"/>
              <a:ext cx="158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 TLB Entry</a:t>
              </a:r>
            </a:p>
          </p:txBody>
        </p:sp>
      </p:grp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5F546DA8-F029-DB45-B2BB-B2CC591EF67E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16200000" flipH="1">
            <a:off x="9561281" y="4266617"/>
            <a:ext cx="866687" cy="167696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82CD098-C6F0-B847-A2A8-7611B0A88B3D}"/>
              </a:ext>
            </a:extLst>
          </p:cNvPr>
          <p:cNvSpPr/>
          <p:nvPr/>
        </p:nvSpPr>
        <p:spPr>
          <a:xfrm>
            <a:off x="3753408" y="5498103"/>
            <a:ext cx="5226518" cy="4565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1DF396-9265-7548-B602-0679BE65E6B9}"/>
              </a:ext>
            </a:extLst>
          </p:cNvPr>
          <p:cNvSpPr/>
          <p:nvPr/>
        </p:nvSpPr>
        <p:spPr>
          <a:xfrm>
            <a:off x="3826929" y="5559355"/>
            <a:ext cx="785732" cy="3464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valid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BB6A88-1BF3-8042-A4D2-A4E2B1049184}"/>
              </a:ext>
            </a:extLst>
          </p:cNvPr>
          <p:cNvSpPr/>
          <p:nvPr/>
        </p:nvSpPr>
        <p:spPr>
          <a:xfrm>
            <a:off x="5940653" y="5559355"/>
            <a:ext cx="1201587" cy="3464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LRU stack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FD8732-0A62-DF41-81F6-BCA349562CEE}"/>
              </a:ext>
            </a:extLst>
          </p:cNvPr>
          <p:cNvSpPr/>
          <p:nvPr/>
        </p:nvSpPr>
        <p:spPr>
          <a:xfrm>
            <a:off x="7197116" y="5559355"/>
            <a:ext cx="1703338" cy="347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Calibri"/>
              </a:rPr>
              <a:t>Signature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679777-CA08-0044-84B0-541235BC30DB}"/>
              </a:ext>
            </a:extLst>
          </p:cNvPr>
          <p:cNvSpPr/>
          <p:nvPr/>
        </p:nvSpPr>
        <p:spPr>
          <a:xfrm>
            <a:off x="4671649" y="5559355"/>
            <a:ext cx="1208384" cy="347472"/>
          </a:xfrm>
          <a:prstGeom prst="rect">
            <a:avLst/>
          </a:prstGeom>
          <a:solidFill>
            <a:schemeClr val="tx2">
              <a:lumMod val="50000"/>
              <a:alpha val="2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Prediction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37FA5B8F-3761-464B-8366-31D4549A1DF3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>
            <a:off x="5275841" y="5562744"/>
            <a:ext cx="5229273" cy="174504"/>
          </a:xfrm>
          <a:prstGeom prst="bentConnector4">
            <a:avLst>
              <a:gd name="adj1" fmla="val 14581"/>
              <a:gd name="adj2" fmla="val 231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6C5-145F-3546-8A3A-D771C9C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407696"/>
            <a:ext cx="4316360" cy="40415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Reuse Prediction also stored  in TLB entry</a:t>
            </a:r>
          </a:p>
          <a:p>
            <a:r>
              <a:rPr lang="en-US" sz="2800" dirty="0"/>
              <a:t>Predictions computed by the previous access to table entry</a:t>
            </a:r>
          </a:p>
          <a:p>
            <a:r>
              <a:rPr lang="en-US" sz="2800" dirty="0"/>
              <a:t>Prediction computation </a:t>
            </a:r>
            <a:r>
              <a:rPr lang="en-US" sz="2800" u="sng" dirty="0"/>
              <a:t>not</a:t>
            </a:r>
            <a:r>
              <a:rPr lang="en-US" sz="2800" dirty="0"/>
              <a:t> on critical path!</a:t>
            </a:r>
          </a:p>
          <a:p>
            <a:pPr marL="0" indent="0">
              <a:buNone/>
            </a:pPr>
            <a:endParaRPr lang="en-US" sz="28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4FD-E3FE-D14D-B79E-095D8535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D67-0CB3-C840-A87E-ED69E668656E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90F6A-1A76-EE4C-BC4F-0E17A37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96"/>
            <a:ext cx="11277597" cy="8857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CHiRP</a:t>
            </a:r>
            <a:r>
              <a:rPr lang="en-US" dirty="0"/>
              <a:t>: Data Maintenance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9117A4-FBEE-4604-A068-0B06F7C80EBD}"/>
              </a:ext>
            </a:extLst>
          </p:cNvPr>
          <p:cNvSpPr/>
          <p:nvPr/>
        </p:nvSpPr>
        <p:spPr>
          <a:xfrm>
            <a:off x="5449795" y="2170848"/>
            <a:ext cx="2743200" cy="363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Calibri"/>
              </a:rPr>
              <a:t>Signature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53F58-F268-417C-ABAD-526CF96166CA}"/>
              </a:ext>
            </a:extLst>
          </p:cNvPr>
          <p:cNvSpPr/>
          <p:nvPr/>
        </p:nvSpPr>
        <p:spPr>
          <a:xfrm>
            <a:off x="6362241" y="3357886"/>
            <a:ext cx="918307" cy="4591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hash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DBD88E-11A1-4129-8D31-4793E3BA2573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6821395" y="2534530"/>
            <a:ext cx="0" cy="82335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30F727-E96A-4A60-815F-242DD6D235D2}"/>
              </a:ext>
            </a:extLst>
          </p:cNvPr>
          <p:cNvSpPr/>
          <p:nvPr/>
        </p:nvSpPr>
        <p:spPr>
          <a:xfrm>
            <a:off x="8641080" y="1036287"/>
            <a:ext cx="1787768" cy="47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51F471-656A-4163-835E-87323E9D4982}"/>
              </a:ext>
            </a:extLst>
          </p:cNvPr>
          <p:cNvSpPr/>
          <p:nvPr/>
        </p:nvSpPr>
        <p:spPr>
          <a:xfrm>
            <a:off x="8641080" y="1514978"/>
            <a:ext cx="1787768" cy="47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0A5027-E366-4955-8FD5-FB3DA7821586}"/>
              </a:ext>
            </a:extLst>
          </p:cNvPr>
          <p:cNvSpPr/>
          <p:nvPr/>
        </p:nvSpPr>
        <p:spPr>
          <a:xfrm>
            <a:off x="8641080" y="1993670"/>
            <a:ext cx="1787768" cy="47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C1B48E-E6BA-45C9-B12E-C0AF36860173}"/>
              </a:ext>
            </a:extLst>
          </p:cNvPr>
          <p:cNvSpPr/>
          <p:nvPr/>
        </p:nvSpPr>
        <p:spPr>
          <a:xfrm>
            <a:off x="8640202" y="2472362"/>
            <a:ext cx="1787768" cy="4786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/>
              </a:solidFill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89BC0-9B0A-4B71-AA38-663A8F4C5CAD}"/>
              </a:ext>
            </a:extLst>
          </p:cNvPr>
          <p:cNvSpPr/>
          <p:nvPr/>
        </p:nvSpPr>
        <p:spPr>
          <a:xfrm>
            <a:off x="8640202" y="2951054"/>
            <a:ext cx="1787768" cy="47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55354F-5685-4175-822D-EE2D54463C74}"/>
              </a:ext>
            </a:extLst>
          </p:cNvPr>
          <p:cNvSpPr/>
          <p:nvPr/>
        </p:nvSpPr>
        <p:spPr>
          <a:xfrm>
            <a:off x="8640202" y="3419977"/>
            <a:ext cx="1787768" cy="47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043D26-EB22-4649-A514-C62C755DB0AB}"/>
              </a:ext>
            </a:extLst>
          </p:cNvPr>
          <p:cNvSpPr/>
          <p:nvPr/>
        </p:nvSpPr>
        <p:spPr>
          <a:xfrm>
            <a:off x="8640202" y="3898669"/>
            <a:ext cx="1787768" cy="47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C58306C-133E-EC4A-9D46-B4C3FE51C394}"/>
              </a:ext>
            </a:extLst>
          </p:cNvPr>
          <p:cNvCxnSpPr>
            <a:cxnSpLocks/>
            <a:stCxn id="14" idx="3"/>
            <a:endCxn id="23" idx="1"/>
          </p:cNvCxnSpPr>
          <p:nvPr/>
        </p:nvCxnSpPr>
        <p:spPr>
          <a:xfrm flipV="1">
            <a:off x="7280548" y="2711708"/>
            <a:ext cx="1359654" cy="87575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0E2941-0F8B-FC42-B71B-7962F779D5F7}"/>
              </a:ext>
            </a:extLst>
          </p:cNvPr>
          <p:cNvSpPr txBox="1"/>
          <p:nvPr/>
        </p:nvSpPr>
        <p:spPr>
          <a:xfrm>
            <a:off x="10505112" y="2091079"/>
            <a:ext cx="1585288" cy="430887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counter &gt; threshold ? dead : alive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E6860C8-87BE-A949-A9A3-6B4B429CE310}"/>
              </a:ext>
            </a:extLst>
          </p:cNvPr>
          <p:cNvCxnSpPr>
            <a:cxnSpLocks/>
            <a:stCxn id="23" idx="3"/>
            <a:endCxn id="33" idx="0"/>
          </p:cNvCxnSpPr>
          <p:nvPr/>
        </p:nvCxnSpPr>
        <p:spPr>
          <a:xfrm>
            <a:off x="10427970" y="2711708"/>
            <a:ext cx="681335" cy="278639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8F3AC6-2F7E-4AC8-AE54-023F0974AEB4}"/>
              </a:ext>
            </a:extLst>
          </p:cNvPr>
          <p:cNvCxnSpPr>
            <a:cxnSpLocks/>
          </p:cNvCxnSpPr>
          <p:nvPr/>
        </p:nvCxnSpPr>
        <p:spPr>
          <a:xfrm>
            <a:off x="10416095" y="845789"/>
            <a:ext cx="19539" cy="4297680"/>
          </a:xfrm>
          <a:prstGeom prst="straightConnector1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CF313E5-9B5D-2A40-9195-41C1AD18BB26}"/>
              </a:ext>
            </a:extLst>
          </p:cNvPr>
          <p:cNvSpPr/>
          <p:nvPr/>
        </p:nvSpPr>
        <p:spPr>
          <a:xfrm>
            <a:off x="10505113" y="5498103"/>
            <a:ext cx="1208384" cy="478289"/>
          </a:xfrm>
          <a:prstGeom prst="rect">
            <a:avLst/>
          </a:prstGeom>
          <a:solidFill>
            <a:schemeClr val="tx2">
              <a:lumMod val="50000"/>
              <a:alpha val="2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Prediction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C2F61B12-344A-FD4B-BB54-11EAC963E69A}"/>
              </a:ext>
            </a:extLst>
          </p:cNvPr>
          <p:cNvCxnSpPr>
            <a:cxnSpLocks/>
            <a:stCxn id="13" idx="1"/>
            <a:endCxn id="45" idx="0"/>
          </p:cNvCxnSpPr>
          <p:nvPr/>
        </p:nvCxnSpPr>
        <p:spPr>
          <a:xfrm rot="10800000" flipH="1" flipV="1">
            <a:off x="5449795" y="2352689"/>
            <a:ext cx="2598990" cy="3206666"/>
          </a:xfrm>
          <a:prstGeom prst="bentConnector4">
            <a:avLst>
              <a:gd name="adj1" fmla="val -10751"/>
              <a:gd name="adj2" fmla="val 5283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10AB220-6B48-764A-941D-21922382EAF9}"/>
              </a:ext>
            </a:extLst>
          </p:cNvPr>
          <p:cNvSpPr txBox="1"/>
          <p:nvPr/>
        </p:nvSpPr>
        <p:spPr>
          <a:xfrm>
            <a:off x="5614308" y="5973846"/>
            <a:ext cx="158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TLB Entry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267358-DC64-9545-94FF-3C9A01E5F284}"/>
              </a:ext>
            </a:extLst>
          </p:cNvPr>
          <p:cNvSpPr txBox="1"/>
          <p:nvPr/>
        </p:nvSpPr>
        <p:spPr>
          <a:xfrm>
            <a:off x="8685078" y="485893"/>
            <a:ext cx="17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Table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9D643E-28CF-4E27-B120-597DF96915E0}"/>
              </a:ext>
            </a:extLst>
          </p:cNvPr>
          <p:cNvCxnSpPr>
            <a:cxnSpLocks/>
          </p:cNvCxnSpPr>
          <p:nvPr/>
        </p:nvCxnSpPr>
        <p:spPr>
          <a:xfrm>
            <a:off x="8628327" y="845789"/>
            <a:ext cx="19539" cy="4297680"/>
          </a:xfrm>
          <a:prstGeom prst="straightConnector1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274283-F49D-1049-8FEB-BD45A0614DE4}"/>
              </a:ext>
            </a:extLst>
          </p:cNvPr>
          <p:cNvSpPr txBox="1"/>
          <p:nvPr/>
        </p:nvSpPr>
        <p:spPr>
          <a:xfrm>
            <a:off x="9199364" y="4503901"/>
            <a:ext cx="677108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/>
              <a:t>⋯</a:t>
            </a:r>
          </a:p>
        </p:txBody>
      </p:sp>
    </p:spTree>
    <p:extLst>
      <p:ext uri="{BB962C8B-B14F-4D97-AF65-F5344CB8AC3E}">
        <p14:creationId xmlns:p14="http://schemas.microsoft.com/office/powerpoint/2010/main" val="35338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3" grpId="0" animBg="1"/>
      <p:bldP spid="14" grpId="0" animBg="1"/>
      <p:bldP spid="23" grpId="0" animBg="1"/>
      <p:bldP spid="12" grpId="0" animBg="1"/>
      <p:bldP spid="3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rza_tamu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rza_tamu" id="{484E3FD3-F8B7-E245-B0FC-4DC014DA95BF}" vid="{6F9D04B3-6246-8643-BCB2-C481966264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garza_tamu</Template>
  <TotalTime>3807</TotalTime>
  <Words>2661</Words>
  <Application>Microsoft Macintosh PowerPoint</Application>
  <PresentationFormat>Widescreen</PresentationFormat>
  <Paragraphs>433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garza_tamu</vt:lpstr>
      <vt:lpstr>CHiRP: Control-Flow History Reuse Prediction </vt:lpstr>
      <vt:lpstr>Translation Lookaside Buffers (TLB)</vt:lpstr>
      <vt:lpstr>Translation Lookaside Buffers (TLB)</vt:lpstr>
      <vt:lpstr>Exploring Replacement Policy</vt:lpstr>
      <vt:lpstr>Exploring Replacement Policy</vt:lpstr>
      <vt:lpstr>Exploring Replacement Policy</vt:lpstr>
      <vt:lpstr>CHiRP: Control-Flow History Reuse Prediction</vt:lpstr>
      <vt:lpstr>CHiRP: Signature Generation</vt:lpstr>
      <vt:lpstr>CHiRP: Data Maintenance</vt:lpstr>
      <vt:lpstr>CHiRP: Prediction Updates</vt:lpstr>
      <vt:lpstr>CHIRP: Hardware Overhead</vt:lpstr>
      <vt:lpstr>Methodology</vt:lpstr>
      <vt:lpstr>Methodology</vt:lpstr>
      <vt:lpstr>Speedup vs. Miss Penalty</vt:lpstr>
      <vt:lpstr>Speedup Results</vt:lpstr>
      <vt:lpstr>Complexity &amp; Hardware</vt:lpstr>
      <vt:lpstr>Future Work</vt:lpstr>
      <vt:lpstr>Conclusion</vt:lpstr>
      <vt:lpstr>Extra slides</vt:lpstr>
      <vt:lpstr>Global PC History vs. Speedup</vt:lpstr>
      <vt:lpstr>PC Bits Carry Uneven Weight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CHiRP: </dc:title>
  <dc:creator>Elba G.</dc:creator>
  <cp:lastModifiedBy>Elba G.</cp:lastModifiedBy>
  <cp:revision>413</cp:revision>
  <dcterms:created xsi:type="dcterms:W3CDTF">2020-09-19T23:22:47Z</dcterms:created>
  <dcterms:modified xsi:type="dcterms:W3CDTF">2020-10-23T18:56:59Z</dcterms:modified>
</cp:coreProperties>
</file>